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49" r:id="rId5"/>
  </p:sldMasterIdLst>
  <p:notesMasterIdLst>
    <p:notesMasterId r:id="rId34"/>
  </p:notesMasterIdLst>
  <p:handoutMasterIdLst>
    <p:handoutMasterId r:id="rId35"/>
  </p:handoutMasterIdLst>
  <p:sldIdLst>
    <p:sldId id="278" r:id="rId6"/>
    <p:sldId id="295" r:id="rId7"/>
    <p:sldId id="256" r:id="rId8"/>
    <p:sldId id="257" r:id="rId9"/>
    <p:sldId id="283" r:id="rId10"/>
    <p:sldId id="274" r:id="rId11"/>
    <p:sldId id="264" r:id="rId12"/>
    <p:sldId id="265" r:id="rId13"/>
    <p:sldId id="280" r:id="rId14"/>
    <p:sldId id="281" r:id="rId15"/>
    <p:sldId id="276" r:id="rId16"/>
    <p:sldId id="266" r:id="rId17"/>
    <p:sldId id="272" r:id="rId18"/>
    <p:sldId id="273" r:id="rId19"/>
    <p:sldId id="284" r:id="rId20"/>
    <p:sldId id="285" r:id="rId21"/>
    <p:sldId id="286" r:id="rId22"/>
    <p:sldId id="287" r:id="rId23"/>
    <p:sldId id="288" r:id="rId24"/>
    <p:sldId id="294" r:id="rId25"/>
    <p:sldId id="289" r:id="rId26"/>
    <p:sldId id="290" r:id="rId27"/>
    <p:sldId id="291" r:id="rId28"/>
    <p:sldId id="292" r:id="rId29"/>
    <p:sldId id="293" r:id="rId30"/>
    <p:sldId id="279" r:id="rId31"/>
    <p:sldId id="269" r:id="rId32"/>
    <p:sldId id="277"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2633" autoAdjust="0"/>
  </p:normalViewPr>
  <p:slideViewPr>
    <p:cSldViewPr>
      <p:cViewPr>
        <p:scale>
          <a:sx n="80" d="100"/>
          <a:sy n="80" d="100"/>
        </p:scale>
        <p:origin x="-864" y="-52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0" tIns="46576" rIns="93150" bIns="46576" rtlCol="0"/>
          <a:lstStyle>
            <a:lvl1pPr algn="l">
              <a:defRPr sz="1200" smtClean="0"/>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50" tIns="46576" rIns="93150" bIns="46576" rtlCol="0"/>
          <a:lstStyle>
            <a:lvl1pPr algn="r">
              <a:defRPr sz="1200" smtClean="0"/>
            </a:lvl1pPr>
          </a:lstStyle>
          <a:p>
            <a:pPr>
              <a:defRPr/>
            </a:pPr>
            <a:fld id="{0923456A-1412-4A94-8AF6-238F2A76E786}" type="datetimeFigureOut">
              <a:rPr lang="en-US"/>
              <a:pPr>
                <a:defRPr/>
              </a:pPr>
              <a:t>11/19/2015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50" tIns="46576" rIns="93150" bIns="46576" rtlCol="0" anchor="b"/>
          <a:lstStyle>
            <a:lvl1pPr algn="l">
              <a:defRPr sz="1200" smtClean="0"/>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50" tIns="46576" rIns="93150" bIns="46576" rtlCol="0" anchor="b"/>
          <a:lstStyle>
            <a:lvl1pPr algn="r">
              <a:defRPr sz="1200" smtClean="0"/>
            </a:lvl1pPr>
          </a:lstStyle>
          <a:p>
            <a:pPr>
              <a:defRPr/>
            </a:pPr>
            <a:fld id="{CE040A17-6098-4DCF-AD92-D663982FE82A}"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0" tIns="46576" rIns="93150" bIns="46576"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50" tIns="46576" rIns="93150" bIns="46576" rtlCol="0"/>
          <a:lstStyle>
            <a:lvl1pPr algn="r">
              <a:defRPr sz="1200"/>
            </a:lvl1pPr>
          </a:lstStyle>
          <a:p>
            <a:fld id="{84771E2F-2BCF-44D6-93F0-B78E8C2C5428}" type="datetimeFigureOut">
              <a:rPr lang="en-US" smtClean="0"/>
              <a:pPr/>
              <a:t>11/19/2015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0" tIns="46576" rIns="93150" bIns="4657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0" tIns="46576" rIns="93150" bIns="4657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0" tIns="46576" rIns="93150"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0" tIns="46576" rIns="93150" bIns="46576" rtlCol="0" anchor="b"/>
          <a:lstStyle>
            <a:lvl1pPr algn="r">
              <a:defRPr sz="1200"/>
            </a:lvl1pPr>
          </a:lstStyle>
          <a:p>
            <a:fld id="{BCF2B1A2-EBBD-4676-A068-36DE577514D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169">
              <a:defRPr/>
            </a:pPr>
            <a:endParaRPr lang="en-US" dirty="0"/>
          </a:p>
        </p:txBody>
      </p:sp>
      <p:sp>
        <p:nvSpPr>
          <p:cNvPr id="4" name="Slide Number Placeholder 3"/>
          <p:cNvSpPr>
            <a:spLocks noGrp="1"/>
          </p:cNvSpPr>
          <p:nvPr>
            <p:ph type="sldNum" sz="quarter" idx="10"/>
          </p:nvPr>
        </p:nvSpPr>
        <p:spPr/>
        <p:txBody>
          <a:bodyPr/>
          <a:lstStyle/>
          <a:p>
            <a:fld id="{E3FE2A1D-6823-4323-809E-DE0967933BD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F2B1A2-EBBD-4676-A068-36DE577514D0}"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32">
              <a:defRPr/>
            </a:pPr>
            <a:endParaRPr lang="en-US" baseline="0" dirty="0" smtClean="0"/>
          </a:p>
        </p:txBody>
      </p:sp>
      <p:sp>
        <p:nvSpPr>
          <p:cNvPr id="4" name="Slide Number Placeholder 3"/>
          <p:cNvSpPr>
            <a:spLocks noGrp="1"/>
          </p:cNvSpPr>
          <p:nvPr>
            <p:ph type="sldNum" sz="quarter" idx="10"/>
          </p:nvPr>
        </p:nvSpPr>
        <p:spPr/>
        <p:txBody>
          <a:bodyPr/>
          <a:lstStyle/>
          <a:p>
            <a:fld id="{BCF2B1A2-EBBD-4676-A068-36DE577514D0}"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32">
              <a:defRPr/>
            </a:pPr>
            <a:endParaRPr lang="en-US" dirty="0" smtClean="0"/>
          </a:p>
        </p:txBody>
      </p:sp>
      <p:sp>
        <p:nvSpPr>
          <p:cNvPr id="4" name="Slide Number Placeholder 3"/>
          <p:cNvSpPr>
            <a:spLocks noGrp="1"/>
          </p:cNvSpPr>
          <p:nvPr>
            <p:ph type="sldNum" sz="quarter" idx="10"/>
          </p:nvPr>
        </p:nvSpPr>
        <p:spPr/>
        <p:txBody>
          <a:bodyPr/>
          <a:lstStyle/>
          <a:p>
            <a:fld id="{BCF2B1A2-EBBD-4676-A068-36DE577514D0}"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261" eaLnBrk="0" fontAlgn="base" hangingPunct="0">
              <a:spcBef>
                <a:spcPct val="0"/>
              </a:spcBef>
              <a:spcAft>
                <a:spcPct val="0"/>
              </a:spcAft>
            </a:pPr>
            <a:r>
              <a:rPr lang="en-US" dirty="0" smtClean="0">
                <a:ea typeface="Times New Roman" pitchFamily="18" charset="0"/>
                <a:cs typeface="Times New Roman" pitchFamily="18" charset="0"/>
              </a:rPr>
              <a:t>(1) No Action Alternative</a:t>
            </a:r>
            <a:endParaRPr lang="en-US" dirty="0" smtClean="0">
              <a:cs typeface="Arial" pitchFamily="34" charset="0"/>
            </a:endParaRPr>
          </a:p>
          <a:p>
            <a:pPr defTabSz="881261" eaLnBrk="0" fontAlgn="base" hangingPunct="0">
              <a:spcBef>
                <a:spcPct val="0"/>
              </a:spcBef>
              <a:spcAft>
                <a:spcPct val="0"/>
              </a:spcAft>
            </a:pPr>
            <a:r>
              <a:rPr lang="en-US" dirty="0" smtClean="0">
                <a:ea typeface="Times New Roman" pitchFamily="18" charset="0"/>
                <a:cs typeface="Times New Roman" pitchFamily="18" charset="0"/>
              </a:rPr>
              <a:t>(2) Non- Structural Alternative – This includes flood risk management plans and flood recovery plans that include recovery of the ecosystem after flood events.</a:t>
            </a:r>
            <a:endParaRPr lang="en-US" dirty="0" smtClean="0">
              <a:cs typeface="Arial" pitchFamily="34" charset="0"/>
            </a:endParaRPr>
          </a:p>
          <a:p>
            <a:pPr defTabSz="881261" eaLnBrk="0" fontAlgn="base" hangingPunct="0">
              <a:spcBef>
                <a:spcPct val="0"/>
              </a:spcBef>
              <a:spcAft>
                <a:spcPct val="0"/>
              </a:spcAft>
            </a:pPr>
            <a:r>
              <a:rPr lang="en-US" dirty="0" smtClean="0">
                <a:ea typeface="Times New Roman" pitchFamily="18" charset="0"/>
                <a:cs typeface="Times New Roman" pitchFamily="18" charset="0"/>
              </a:rPr>
              <a:t>(3) Ecosystem Restoration (ER) Alternative – This includes the remaining ecosystem restoration features that were not screened out.</a:t>
            </a:r>
            <a:endParaRPr lang="en-US" dirty="0" smtClean="0">
              <a:cs typeface="Arial" pitchFamily="34" charset="0"/>
            </a:endParaRPr>
          </a:p>
          <a:p>
            <a:pPr defTabSz="881261" eaLnBrk="0" fontAlgn="base" hangingPunct="0">
              <a:spcBef>
                <a:spcPct val="0"/>
              </a:spcBef>
              <a:spcAft>
                <a:spcPct val="0"/>
              </a:spcAft>
            </a:pPr>
            <a:r>
              <a:rPr lang="en-US" dirty="0" smtClean="0">
                <a:ea typeface="Times New Roman" pitchFamily="18" charset="0"/>
                <a:cs typeface="Times New Roman" pitchFamily="18" charset="0"/>
              </a:rPr>
              <a:t>(4) Flood Risk Management (FRM) Alternative – This includes the remaining flood risk management features that were not screened out.</a:t>
            </a:r>
            <a:endParaRPr lang="en-US" dirty="0" smtClean="0">
              <a:cs typeface="Arial" pitchFamily="34" charset="0"/>
            </a:endParaRPr>
          </a:p>
          <a:p>
            <a:pPr defTabSz="881261" eaLnBrk="0" fontAlgn="base" hangingPunct="0">
              <a:spcBef>
                <a:spcPct val="0"/>
              </a:spcBef>
              <a:spcAft>
                <a:spcPct val="0"/>
              </a:spcAft>
            </a:pPr>
            <a:r>
              <a:rPr lang="en-US" dirty="0" smtClean="0">
                <a:ea typeface="Times New Roman" pitchFamily="18" charset="0"/>
                <a:cs typeface="Times New Roman" pitchFamily="18" charset="0"/>
              </a:rPr>
              <a:t>(5) Ecosystem Restoration (ER) and Flood Risk Management (FRM) Alternative – This is a combination of Alternatives (2) and (3).</a:t>
            </a:r>
            <a:endParaRPr lang="en-US" dirty="0" smtClean="0">
              <a:cs typeface="Arial" pitchFamily="34" charset="0"/>
            </a:endParaRPr>
          </a:p>
          <a:p>
            <a:pPr defTabSz="881261" eaLnBrk="0" fontAlgn="base" hangingPunct="0">
              <a:spcBef>
                <a:spcPct val="0"/>
              </a:spcBef>
              <a:spcAft>
                <a:spcPct val="0"/>
              </a:spcAft>
            </a:pPr>
            <a:r>
              <a:rPr lang="en-US" dirty="0" smtClean="0">
                <a:ea typeface="Times New Roman" pitchFamily="18" charset="0"/>
                <a:cs typeface="Times New Roman" pitchFamily="18" charset="0"/>
              </a:rPr>
              <a:t>(4a) Central Valley Flood Protection Plan (CVFPP) and the draft Conservation Strategy (CS) – This is a locally developed plan (LDP) submitted by the sponsors, the Central Valley Flood Protection Board (CVFPB) and the State of California Department of Water Resources (DWR). It is a combination of the flood risk management and ecosystem restoration features included in the 2012 CVFPP and the draft Conservation Strategy. </a:t>
            </a:r>
            <a:endParaRPr lang="en-US" dirty="0" smtClean="0">
              <a:cs typeface="Arial" pitchFamily="34" charset="0"/>
            </a:endParaRPr>
          </a:p>
          <a:p>
            <a:pPr defTabSz="881261" eaLnBrk="0" fontAlgn="base" hangingPunct="0">
              <a:spcBef>
                <a:spcPct val="0"/>
              </a:spcBef>
              <a:spcAft>
                <a:spcPct val="0"/>
              </a:spcAft>
            </a:pPr>
            <a:r>
              <a:rPr lang="en-US" dirty="0" smtClean="0">
                <a:ea typeface="Times New Roman" pitchFamily="18" charset="0"/>
                <a:cs typeface="Times New Roman" pitchFamily="18" charset="0"/>
              </a:rPr>
              <a:t>(5) FRM and Water Supply (WS) Alternative – This is a combination of alternative (3) and the remaining water supply features that were not screened out.</a:t>
            </a:r>
            <a:endParaRPr lang="en-US" dirty="0" smtClean="0">
              <a:cs typeface="Arial" pitchFamily="34" charset="0"/>
            </a:endParaRPr>
          </a:p>
          <a:p>
            <a:pPr defTabSz="881261" eaLnBrk="0" fontAlgn="base" hangingPunct="0">
              <a:spcBef>
                <a:spcPct val="0"/>
              </a:spcBef>
              <a:spcAft>
                <a:spcPct val="0"/>
              </a:spcAft>
            </a:pPr>
            <a:r>
              <a:rPr lang="en-US" dirty="0" smtClean="0">
                <a:ea typeface="Calibri" pitchFamily="34" charset="0"/>
                <a:cs typeface="Times New Roman" pitchFamily="18" charset="0"/>
              </a:rPr>
              <a:t>FRM, ER and WS Alternative – This is a combination of alternative (4) and the remaining water supply features that were not screened out.</a:t>
            </a:r>
            <a:r>
              <a:rPr lang="en-US" dirty="0" smtClean="0">
                <a:cs typeface="Arial" pitchFamily="34" charset="0"/>
              </a:rPr>
              <a:t> </a:t>
            </a:r>
          </a:p>
        </p:txBody>
      </p:sp>
      <p:sp>
        <p:nvSpPr>
          <p:cNvPr id="4" name="Slide Number Placeholder 3"/>
          <p:cNvSpPr>
            <a:spLocks noGrp="1"/>
          </p:cNvSpPr>
          <p:nvPr>
            <p:ph type="sldNum" sz="quarter" idx="10"/>
          </p:nvPr>
        </p:nvSpPr>
        <p:spPr/>
        <p:txBody>
          <a:bodyPr/>
          <a:lstStyle/>
          <a:p>
            <a:fld id="{BCF2B1A2-EBBD-4676-A068-36DE577514D0}" type="slidenum">
              <a:rPr lang="en-US" smtClean="0"/>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Off-shoot</a:t>
            </a:r>
            <a:r>
              <a:rPr lang="en-US" baseline="0" dirty="0" smtClean="0"/>
              <a:t> = not comp study authority; under other existing authority</a:t>
            </a:r>
            <a:endParaRPr lang="en-US" dirty="0"/>
          </a:p>
        </p:txBody>
      </p:sp>
      <p:sp>
        <p:nvSpPr>
          <p:cNvPr id="4" name="Slide Number Placeholder 3"/>
          <p:cNvSpPr>
            <a:spLocks noGrp="1"/>
          </p:cNvSpPr>
          <p:nvPr>
            <p:ph type="sldNum" sz="quarter" idx="10"/>
          </p:nvPr>
        </p:nvSpPr>
        <p:spPr/>
        <p:txBody>
          <a:bodyPr/>
          <a:lstStyle/>
          <a:p>
            <a:fld id="{BCF2B1A2-EBBD-4676-A068-36DE577514D0}" type="slidenum">
              <a:rPr lang="en-US" smtClean="0"/>
              <a:pPr/>
              <a:t>20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Spin-off = continuation under existing</a:t>
            </a:r>
            <a:r>
              <a:rPr lang="en-US" baseline="0" dirty="0" smtClean="0"/>
              <a:t> comp study authority</a:t>
            </a:r>
            <a:endParaRPr lang="en-US" dirty="0"/>
          </a:p>
        </p:txBody>
      </p:sp>
      <p:sp>
        <p:nvSpPr>
          <p:cNvPr id="4" name="Slide Number Placeholder 3"/>
          <p:cNvSpPr>
            <a:spLocks noGrp="1"/>
          </p:cNvSpPr>
          <p:nvPr>
            <p:ph type="sldNum" sz="quarter" idx="10"/>
          </p:nvPr>
        </p:nvSpPr>
        <p:spPr/>
        <p:txBody>
          <a:bodyPr/>
          <a:lstStyle/>
          <a:p>
            <a:fld id="{BCF2B1A2-EBBD-4676-A068-36DE577514D0}" type="slidenum">
              <a:rPr lang="en-US" smtClean="0"/>
              <a:pPr/>
              <a:t>21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F2B1A2-EBBD-4676-A068-36DE577514D0}" type="slidenum">
              <a:rPr lang="en-US" smtClean="0"/>
              <a:pPr/>
              <a:t>25</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500">
              <a:defRPr/>
            </a:pPr>
            <a:r>
              <a:rPr lang="en-US" dirty="0" smtClean="0"/>
              <a:t>These are </a:t>
            </a:r>
            <a:r>
              <a:rPr lang="en-US" i="1" dirty="0" smtClean="0"/>
              <a:t>policy issues </a:t>
            </a:r>
            <a:r>
              <a:rPr lang="en-US" dirty="0" smtClean="0"/>
              <a:t>to be resolved outside</a:t>
            </a:r>
            <a:r>
              <a:rPr lang="en-US" baseline="0" dirty="0" smtClean="0"/>
              <a:t> the direct planning process</a:t>
            </a:r>
            <a:r>
              <a:rPr lang="en-US" dirty="0" smtClean="0"/>
              <a:t>: improvement to strategic watershed governance and regional permitting.</a:t>
            </a:r>
          </a:p>
          <a:p>
            <a:pPr defTabSz="931500">
              <a:defRPr/>
            </a:pPr>
            <a:endParaRPr lang="en-US" dirty="0" smtClean="0"/>
          </a:p>
          <a:p>
            <a:pPr defTabSz="931500">
              <a:defRPr/>
            </a:pPr>
            <a:r>
              <a:rPr lang="en-US" dirty="0" smtClean="0"/>
              <a:t>There is a need for a governance structure that includes all State and Federal partners who are decision makers and/or major resource providers (IRWM). There should be a Federal presence in watershed governance (possibly USACE, NMFS, others). </a:t>
            </a:r>
          </a:p>
          <a:p>
            <a:pPr defTabSz="931500">
              <a:defRPr/>
            </a:pPr>
            <a:endParaRPr lang="en-US" dirty="0" smtClean="0"/>
          </a:p>
          <a:p>
            <a:pPr defTabSz="931500">
              <a:defRPr/>
            </a:pPr>
            <a:r>
              <a:rPr lang="en-US" baseline="0" dirty="0" smtClean="0"/>
              <a:t>Need to ensure some steps are undertaken to look at regional permitting to streamline and expedite the (Federal) permitting process.</a:t>
            </a:r>
          </a:p>
          <a:p>
            <a:pPr defTabSz="931500">
              <a:defRPr/>
            </a:pPr>
            <a:endParaRPr lang="en-US" baseline="0" dirty="0" smtClean="0"/>
          </a:p>
          <a:p>
            <a:pPr defTabSz="931500">
              <a:defRPr/>
            </a:pPr>
            <a:r>
              <a:rPr lang="en-US" baseline="0" dirty="0" smtClean="0"/>
              <a:t>Could be included in the “General Recommendations” section of the Watershed Management Plan.</a:t>
            </a:r>
          </a:p>
          <a:p>
            <a:pPr defTabSz="931500">
              <a:defRPr/>
            </a:pPr>
            <a:endParaRPr lang="en-US" baseline="0" dirty="0" smtClean="0"/>
          </a:p>
          <a:p>
            <a:pPr defTabSz="931500">
              <a:defRPr/>
            </a:pPr>
            <a:r>
              <a:rPr lang="en-US" baseline="0" dirty="0" smtClean="0"/>
              <a:t>We are continuing to pursue policy discussions in these two areas with Jerry Fuentes leading governance and Michael Jewel (Chief of Regulatory) leading regional permitting.</a:t>
            </a:r>
          </a:p>
        </p:txBody>
      </p:sp>
      <p:sp>
        <p:nvSpPr>
          <p:cNvPr id="4" name="Slide Number Placeholder 3"/>
          <p:cNvSpPr>
            <a:spLocks noGrp="1"/>
          </p:cNvSpPr>
          <p:nvPr>
            <p:ph type="sldNum" sz="quarter" idx="10"/>
          </p:nvPr>
        </p:nvSpPr>
        <p:spPr/>
        <p:txBody>
          <a:bodyPr/>
          <a:lstStyle/>
          <a:p>
            <a:fld id="{BCF2B1A2-EBBD-4676-A068-36DE577514D0}" type="slidenum">
              <a:rPr lang="en-US" smtClean="0"/>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F2B1A2-EBBD-4676-A068-36DE577514D0}"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F2B1A2-EBBD-4676-A068-36DE577514D0}"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169">
              <a:defRPr/>
            </a:pPr>
            <a:endParaRPr lang="en-US" dirty="0"/>
          </a:p>
        </p:txBody>
      </p:sp>
      <p:sp>
        <p:nvSpPr>
          <p:cNvPr id="4" name="Slide Number Placeholder 3"/>
          <p:cNvSpPr>
            <a:spLocks noGrp="1"/>
          </p:cNvSpPr>
          <p:nvPr>
            <p:ph type="sldNum" sz="quarter" idx="10"/>
          </p:nvPr>
        </p:nvSpPr>
        <p:spPr/>
        <p:txBody>
          <a:bodyPr/>
          <a:lstStyle/>
          <a:p>
            <a:fld id="{E3FE2A1D-6823-4323-809E-DE0967933BDD}"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F2B1A2-EBBD-4676-A068-36DE577514D0}"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F2B1A2-EBBD-4676-A068-36DE577514D0}"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F2B1A2-EBBD-4676-A068-36DE577514D0}"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lgn="l"/>
            <a:endParaRPr lang="en-US" dirty="0"/>
          </a:p>
        </p:txBody>
      </p:sp>
      <p:sp>
        <p:nvSpPr>
          <p:cNvPr id="4" name="Slide Number Placeholder 3"/>
          <p:cNvSpPr>
            <a:spLocks noGrp="1"/>
          </p:cNvSpPr>
          <p:nvPr>
            <p:ph type="sldNum" sz="quarter" idx="10"/>
          </p:nvPr>
        </p:nvSpPr>
        <p:spPr/>
        <p:txBody>
          <a:bodyPr/>
          <a:lstStyle/>
          <a:p>
            <a:fld id="{BCF2B1A2-EBBD-4676-A068-36DE577514D0}"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169">
              <a:defRPr/>
            </a:pPr>
            <a:endParaRPr lang="en-US" dirty="0"/>
          </a:p>
        </p:txBody>
      </p:sp>
      <p:sp>
        <p:nvSpPr>
          <p:cNvPr id="4" name="Slide Number Placeholder 3"/>
          <p:cNvSpPr>
            <a:spLocks noGrp="1"/>
          </p:cNvSpPr>
          <p:nvPr>
            <p:ph type="sldNum" sz="quarter" idx="10"/>
          </p:nvPr>
        </p:nvSpPr>
        <p:spPr/>
        <p:txBody>
          <a:bodyPr/>
          <a:lstStyle/>
          <a:p>
            <a:fld id="{E3FE2A1D-6823-4323-809E-DE0967933BDD}"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121920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1524000"/>
            <a:ext cx="5029200" cy="11430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43972D5-1763-43FC-8289-97FD1A3FE81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B791559-3A18-4471-8DBD-ACAE59E74EA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9" descr="U:\Photos SPK\Briefing Photos\696636_33702532.jpg"/>
          <p:cNvPicPr>
            <a:picLocks noChangeAspect="1" noChangeArrowheads="1"/>
          </p:cNvPicPr>
          <p:nvPr userDrawn="1"/>
        </p:nvPicPr>
        <p:blipFill>
          <a:blip r:embed="rId3" cstate="print"/>
          <a:srcRect r="6436"/>
          <a:stretch>
            <a:fillRect/>
          </a:stretch>
        </p:blipFill>
        <p:spPr bwMode="auto">
          <a:xfrm>
            <a:off x="5105400" y="1600200"/>
            <a:ext cx="4038600" cy="2117726"/>
          </a:xfrm>
          <a:prstGeom prst="rect">
            <a:avLst/>
          </a:prstGeom>
          <a:noFill/>
        </p:spPr>
      </p:pic>
      <p:pic>
        <p:nvPicPr>
          <p:cNvPr id="6" name="Picture 6" descr="U:\Photos SPK\JFP\April 2014\14022192662_cf546f5b17_c.jpg"/>
          <p:cNvPicPr>
            <a:picLocks noChangeAspect="1" noChangeArrowheads="1"/>
          </p:cNvPicPr>
          <p:nvPr userDrawn="1"/>
        </p:nvPicPr>
        <p:blipFill>
          <a:blip r:embed="rId4" cstate="print"/>
          <a:srcRect t="11111"/>
          <a:stretch>
            <a:fillRect/>
          </a:stretch>
        </p:blipFill>
        <p:spPr bwMode="auto">
          <a:xfrm>
            <a:off x="3968151" y="3810000"/>
            <a:ext cx="5175849" cy="3048000"/>
          </a:xfrm>
          <a:prstGeom prst="rect">
            <a:avLst/>
          </a:prstGeom>
          <a:noFill/>
        </p:spPr>
      </p:pic>
      <p:grpSp>
        <p:nvGrpSpPr>
          <p:cNvPr id="1028" name="Group 28"/>
          <p:cNvGrpSpPr>
            <a:grpSpLocks/>
          </p:cNvGrpSpPr>
          <p:nvPr/>
        </p:nvGrpSpPr>
        <p:grpSpPr bwMode="auto">
          <a:xfrm>
            <a:off x="0" y="0"/>
            <a:ext cx="9144000" cy="6861175"/>
            <a:chOff x="0" y="0"/>
            <a:chExt cx="5760" cy="4322"/>
          </a:xfrm>
        </p:grpSpPr>
        <p:grpSp>
          <p:nvGrpSpPr>
            <p:cNvPr id="2" name="Group 27"/>
            <p:cNvGrpSpPr>
              <a:grpSpLocks/>
            </p:cNvGrpSpPr>
            <p:nvPr userDrawn="1"/>
          </p:nvGrpSpPr>
          <p:grpSpPr bwMode="auto">
            <a:xfrm>
              <a:off x="0" y="0"/>
              <a:ext cx="5760" cy="4322"/>
              <a:chOff x="0" y="0"/>
              <a:chExt cx="5760" cy="4322"/>
            </a:xfrm>
          </p:grpSpPr>
          <p:pic>
            <p:nvPicPr>
              <p:cNvPr id="1035" name="Picture 23" descr="ppt_camo_bkgrnd-03"/>
              <p:cNvPicPr>
                <a:picLocks noChangeAspect="1" noChangeArrowheads="1"/>
              </p:cNvPicPr>
              <p:nvPr userDrawn="1"/>
            </p:nvPicPr>
            <p:blipFill>
              <a:blip r:embed="rId5" cstate="print"/>
              <a:srcRect/>
              <a:stretch>
                <a:fillRect/>
              </a:stretch>
            </p:blipFill>
            <p:spPr bwMode="auto">
              <a:xfrm>
                <a:off x="0" y="0"/>
                <a:ext cx="5760" cy="4322"/>
              </a:xfrm>
              <a:prstGeom prst="rect">
                <a:avLst/>
              </a:prstGeom>
              <a:noFill/>
              <a:ln w="9525">
                <a:noFill/>
                <a:miter lim="800000"/>
                <a:headEnd/>
                <a:tailEnd/>
              </a:ln>
            </p:spPr>
          </p:pic>
          <p:pic>
            <p:nvPicPr>
              <p:cNvPr id="1036" name="Picture 21" descr="white_curve"/>
              <p:cNvPicPr>
                <a:picLocks noChangeAspect="1" noChangeArrowheads="1"/>
              </p:cNvPicPr>
              <p:nvPr userDrawn="1"/>
            </p:nvPicPr>
            <p:blipFill>
              <a:blip r:embed="rId6" cstate="print"/>
              <a:srcRect/>
              <a:stretch>
                <a:fillRect/>
              </a:stretch>
            </p:blipFill>
            <p:spPr bwMode="auto">
              <a:xfrm>
                <a:off x="2502" y="990"/>
                <a:ext cx="3258" cy="3330"/>
              </a:xfrm>
              <a:prstGeom prst="rect">
                <a:avLst/>
              </a:prstGeom>
              <a:noFill/>
              <a:ln w="9525">
                <a:noFill/>
                <a:miter lim="800000"/>
                <a:headEnd/>
                <a:tailEnd/>
              </a:ln>
            </p:spPr>
          </p:pic>
        </p:grpSp>
        <p:pic>
          <p:nvPicPr>
            <p:cNvPr id="1034" name="Picture 8" descr="USACE_logo"/>
            <p:cNvPicPr>
              <a:picLocks noChangeAspect="1" noChangeArrowheads="1"/>
            </p:cNvPicPr>
            <p:nvPr userDrawn="1"/>
          </p:nvPicPr>
          <p:blipFill>
            <a:blip r:embed="rId7" cstate="print"/>
            <a:srcRect/>
            <a:stretch>
              <a:fillRect/>
            </a:stretch>
          </p:blipFill>
          <p:spPr bwMode="auto">
            <a:xfrm>
              <a:off x="1008" y="3282"/>
              <a:ext cx="816" cy="558"/>
            </a:xfrm>
            <a:prstGeom prst="rect">
              <a:avLst/>
            </a:prstGeom>
            <a:noFill/>
            <a:ln w="9525">
              <a:noFill/>
              <a:miter lim="800000"/>
              <a:headEnd/>
              <a:tailEnd/>
            </a:ln>
          </p:spPr>
        </p:pic>
      </p:grpSp>
      <p:sp>
        <p:nvSpPr>
          <p:cNvPr id="1043" name="Line 19"/>
          <p:cNvSpPr>
            <a:spLocks noChangeShapeType="1"/>
          </p:cNvSpPr>
          <p:nvPr/>
        </p:nvSpPr>
        <p:spPr bwMode="auto">
          <a:xfrm>
            <a:off x="5105400" y="3733800"/>
            <a:ext cx="4038600" cy="0"/>
          </a:xfrm>
          <a:prstGeom prst="line">
            <a:avLst/>
          </a:prstGeom>
          <a:noFill/>
          <a:ln w="63500">
            <a:solidFill>
              <a:schemeClr val="bg1"/>
            </a:solidFill>
            <a:round/>
            <a:headEnd/>
            <a:tailEnd/>
          </a:ln>
          <a:effectLst/>
        </p:spPr>
        <p:txBody>
          <a:bodyPr/>
          <a:lstStyle/>
          <a:p>
            <a:pPr>
              <a:defRPr/>
            </a:pPr>
            <a:endParaRPr lang="en-US" dirty="0"/>
          </a:p>
        </p:txBody>
      </p:sp>
      <p:sp>
        <p:nvSpPr>
          <p:cNvPr id="1030"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p:nvSpPr>
        <p:spPr bwMode="auto">
          <a:xfrm>
            <a:off x="1508125" y="6121400"/>
            <a:ext cx="3597275" cy="508000"/>
          </a:xfrm>
          <a:prstGeom prst="rect">
            <a:avLst/>
          </a:prstGeom>
          <a:noFill/>
          <a:ln w="9525">
            <a:noFill/>
            <a:miter lim="800000"/>
            <a:headEnd/>
            <a:tailEnd/>
          </a:ln>
          <a:effectLst/>
        </p:spPr>
        <p:txBody>
          <a:bodyPr>
            <a:spAutoFit/>
          </a:bodyPr>
          <a:lstStyle/>
          <a:p>
            <a:pPr>
              <a:defRPr/>
            </a:pPr>
            <a:r>
              <a:rPr lang="en-US" sz="1100" b="1" dirty="0"/>
              <a:t>US Army Corps of Engineers</a:t>
            </a:r>
          </a:p>
          <a:p>
            <a:pPr>
              <a:defRPr/>
            </a:pPr>
            <a:r>
              <a:rPr lang="en-US" sz="1600" b="1" dirty="0"/>
              <a:t>BUILDING STRONG</a:t>
            </a:r>
            <a:r>
              <a:rPr lang="en-US" sz="1400" b="1" baseline="-25000" dirty="0"/>
              <a:t>®</a:t>
            </a:r>
          </a:p>
        </p:txBody>
      </p:sp>
      <p:pic>
        <p:nvPicPr>
          <p:cNvPr id="1032" name="Picture 2" descr="X:\IM\VI\Logos\Branding\USARMY_3D_RGB_MD_PS.png"/>
          <p:cNvPicPr>
            <a:picLocks noChangeAspect="1" noChangeArrowheads="1"/>
          </p:cNvPicPr>
          <p:nvPr/>
        </p:nvPicPr>
        <p:blipFill>
          <a:blip r:embed="rId8" cstate="print"/>
          <a:srcRect/>
          <a:stretch>
            <a:fillRect/>
          </a:stretch>
        </p:blipFill>
        <p:spPr bwMode="auto">
          <a:xfrm>
            <a:off x="304800" y="5181600"/>
            <a:ext cx="1066800" cy="1377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Lst>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fld id="{D0039898-7CE0-4FD9-80A1-689901D0DBE0}" type="slidenum">
              <a:rPr lang="en-US"/>
              <a:pPr>
                <a:defRPr/>
              </a:pPr>
              <a:t>‹#›</a:t>
            </a:fld>
            <a:endParaRPr lang="en-US" dirty="0"/>
          </a:p>
        </p:txBody>
      </p:sp>
      <p:pic>
        <p:nvPicPr>
          <p:cNvPr id="2053" name="Picture 8" descr="USACE_logo"/>
          <p:cNvPicPr>
            <a:picLocks noChangeAspect="1" noChangeArrowheads="1"/>
          </p:cNvPicPr>
          <p:nvPr/>
        </p:nvPicPr>
        <p:blipFill>
          <a:blip r:embed="rId5" cstate="print"/>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dirty="0"/>
              <a:t>BUILDING STRONG</a:t>
            </a:r>
            <a:r>
              <a:rPr lang="en-US" sz="1400" b="1" baseline="-25000" dirty="0"/>
              <a:t>®</a:t>
            </a:r>
          </a:p>
        </p:txBody>
      </p:sp>
      <p:sp>
        <p:nvSpPr>
          <p:cNvPr id="3082" name="Line 10"/>
          <p:cNvSpPr>
            <a:spLocks noChangeShapeType="1"/>
          </p:cNvSpPr>
          <p:nvPr/>
        </p:nvSpPr>
        <p:spPr bwMode="auto">
          <a:xfrm flipH="1">
            <a:off x="1219200" y="6324600"/>
            <a:ext cx="7467600" cy="0"/>
          </a:xfrm>
          <a:prstGeom prst="line">
            <a:avLst/>
          </a:prstGeom>
          <a:noFill/>
          <a:ln w="9525">
            <a:solidFill>
              <a:schemeClr val="tx1"/>
            </a:solidFill>
            <a:round/>
            <a:headEnd/>
            <a:tailEnd/>
          </a:ln>
          <a:effectLst/>
        </p:spPr>
        <p:txBody>
          <a:bodyPr/>
          <a:lstStyle/>
          <a:p>
            <a:pPr>
              <a:defRPr/>
            </a:pPr>
            <a:endParaRPr lang="en-US" dirty="0"/>
          </a:p>
        </p:txBody>
      </p:sp>
      <p:pic>
        <p:nvPicPr>
          <p:cNvPr id="2056" name="Picture 2" descr="X:\IM\VI\Logos\Branding\USARMY_3D_RGB_MD_PS.png"/>
          <p:cNvPicPr>
            <a:picLocks noChangeAspect="1" noChangeArrowheads="1"/>
          </p:cNvPicPr>
          <p:nvPr/>
        </p:nvPicPr>
        <p:blipFill>
          <a:blip r:embed="rId6" cstate="print"/>
          <a:srcRect/>
          <a:stretch>
            <a:fillRect/>
          </a:stretch>
        </p:blipFill>
        <p:spPr bwMode="auto">
          <a:xfrm>
            <a:off x="457200" y="5715000"/>
            <a:ext cx="685800" cy="885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www.water.ca.gov/system_reop/"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Anthony.G.Reed@usace.army.mil" TargetMode="External"/><Relationship Id="rId2" Type="http://schemas.openxmlformats.org/officeDocument/2006/relationships/hyperlink" Target="mailto:anthony.g.reed@usace.army.mil" TargetMode="External"/><Relationship Id="rId1" Type="http://schemas.openxmlformats.org/officeDocument/2006/relationships/slideLayout" Target="../slideLayouts/slideLayout3.xml"/><Relationship Id="rId5" Type="http://schemas.openxmlformats.org/officeDocument/2006/relationships/hyperlink" Target="mailto:nancy.moritz@water.ca.gov" TargetMode="External"/><Relationship Id="rId4" Type="http://schemas.openxmlformats.org/officeDocument/2006/relationships/hyperlink" Target="mailto:christopher.williams@water.c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1828800" cy="5867400"/>
          </a:xfrm>
        </p:spPr>
        <p:txBody>
          <a:bodyPr vert="wordArtVert"/>
          <a:lstStyle/>
          <a:p>
            <a:r>
              <a:rPr lang="en-US" sz="4000" dirty="0" smtClean="0">
                <a:cs typeface="Arial" pitchFamily="34" charset="0"/>
              </a:rPr>
              <a:t>DRAFT SCHEDULE</a:t>
            </a:r>
            <a:endParaRPr lang="en-US" sz="4000" dirty="0">
              <a:cs typeface="Arial" pitchFamily="34" charset="0"/>
            </a:endParaRPr>
          </a:p>
        </p:txBody>
      </p:sp>
      <p:sp>
        <p:nvSpPr>
          <p:cNvPr id="6" name="Content Placeholder 5"/>
          <p:cNvSpPr>
            <a:spLocks noGrp="1"/>
          </p:cNvSpPr>
          <p:nvPr>
            <p:ph idx="1"/>
          </p:nvPr>
        </p:nvSpPr>
        <p:spPr/>
        <p:txBody>
          <a:bodyPr/>
          <a:lstStyle/>
          <a:p>
            <a:pPr lvl="1">
              <a:buNone/>
            </a:pPr>
            <a:endParaRPr lang="en-US" sz="2000" dirty="0" smtClean="0"/>
          </a:p>
          <a:p>
            <a:endParaRPr lang="en-US" sz="2400" dirty="0" smtClean="0"/>
          </a:p>
          <a:p>
            <a:pPr>
              <a:buNone/>
            </a:pPr>
            <a:endParaRPr lang="en-US" sz="2200" dirty="0" smtClean="0"/>
          </a:p>
        </p:txBody>
      </p:sp>
      <p:sp>
        <p:nvSpPr>
          <p:cNvPr id="7" name="Slide Number Placeholder 6"/>
          <p:cNvSpPr>
            <a:spLocks noGrp="1"/>
          </p:cNvSpPr>
          <p:nvPr>
            <p:ph type="sldNum" sz="quarter" idx="10"/>
          </p:nvPr>
        </p:nvSpPr>
        <p:spPr/>
        <p:txBody>
          <a:bodyPr/>
          <a:lstStyle/>
          <a:p>
            <a:fld id="{35075C6D-0D1A-4382-BFF0-85556586299C}" type="slidenum">
              <a:rPr lang="en-US" smtClean="0"/>
              <a:pPr/>
              <a:t>1</a:t>
            </a:fld>
            <a:endParaRPr lang="en-US" dirty="0"/>
          </a:p>
        </p:txBody>
      </p:sp>
      <p:graphicFrame>
        <p:nvGraphicFramePr>
          <p:cNvPr id="9" name="Table 8"/>
          <p:cNvGraphicFramePr>
            <a:graphicFrameLocks noGrp="1"/>
          </p:cNvGraphicFramePr>
          <p:nvPr/>
        </p:nvGraphicFramePr>
        <p:xfrm>
          <a:off x="1752600" y="228600"/>
          <a:ext cx="6553200" cy="6324600"/>
        </p:xfrm>
        <a:graphic>
          <a:graphicData uri="http://schemas.openxmlformats.org/drawingml/2006/table">
            <a:tbl>
              <a:tblPr firstRow="1" bandRow="1">
                <a:tableStyleId>{5C22544A-7EE6-4342-B048-85BDC9FD1C3A}</a:tableStyleId>
              </a:tblPr>
              <a:tblGrid>
                <a:gridCol w="4368800"/>
                <a:gridCol w="1117600"/>
                <a:gridCol w="1066800"/>
              </a:tblGrid>
              <a:tr h="370840">
                <a:tc>
                  <a:txBody>
                    <a:bodyPr/>
                    <a:lstStyle/>
                    <a:p>
                      <a:r>
                        <a:rPr lang="en-US" sz="1600" dirty="0" smtClean="0"/>
                        <a:t>Activity</a:t>
                      </a:r>
                      <a:endParaRPr lang="en-US" sz="1600" dirty="0"/>
                    </a:p>
                  </a:txBody>
                  <a:tcPr/>
                </a:tc>
                <a:tc>
                  <a:txBody>
                    <a:bodyPr/>
                    <a:lstStyle/>
                    <a:p>
                      <a:r>
                        <a:rPr lang="en-US" sz="1600" dirty="0" smtClean="0"/>
                        <a:t>Start Date</a:t>
                      </a:r>
                      <a:endParaRPr lang="en-US" sz="1600" dirty="0"/>
                    </a:p>
                  </a:txBody>
                  <a:tcPr/>
                </a:tc>
                <a:tc>
                  <a:txBody>
                    <a:bodyPr/>
                    <a:lstStyle/>
                    <a:p>
                      <a:r>
                        <a:rPr lang="en-US" sz="1600" dirty="0" smtClean="0"/>
                        <a:t>Finish</a:t>
                      </a:r>
                      <a:endParaRPr lang="en-US" sz="1600" dirty="0"/>
                    </a:p>
                  </a:txBody>
                  <a:tcPr/>
                </a:tc>
              </a:tr>
              <a:tr h="162560">
                <a:tc>
                  <a:txBody>
                    <a:bodyPr/>
                    <a:lstStyle/>
                    <a:p>
                      <a:pPr algn="l" fontAlgn="b"/>
                      <a:r>
                        <a:rPr lang="en-US" sz="1400" b="0" i="0" u="none" strike="noStrike">
                          <a:solidFill>
                            <a:srgbClr val="000000"/>
                          </a:solidFill>
                          <a:latin typeface="Calibri"/>
                        </a:rPr>
                        <a:t>Tech editing (HDR)</a:t>
                      </a:r>
                    </a:p>
                  </a:txBody>
                  <a:tcPr marL="7620" marR="7620" marT="7620" marB="0" anchor="b"/>
                </a:tc>
                <a:tc>
                  <a:txBody>
                    <a:bodyPr/>
                    <a:lstStyle/>
                    <a:p>
                      <a:pPr algn="ctr" fontAlgn="b"/>
                      <a:r>
                        <a:rPr lang="en-US" sz="1400" b="0" i="0" u="none" strike="noStrike">
                          <a:solidFill>
                            <a:srgbClr val="000000"/>
                          </a:solidFill>
                          <a:latin typeface="Calibri"/>
                        </a:rPr>
                        <a:t>15-Oct-15</a:t>
                      </a:r>
                    </a:p>
                  </a:txBody>
                  <a:tcPr marL="7620" marR="7620" marT="7620" marB="0" anchor="b"/>
                </a:tc>
                <a:tc>
                  <a:txBody>
                    <a:bodyPr/>
                    <a:lstStyle/>
                    <a:p>
                      <a:pPr algn="ctr" fontAlgn="b"/>
                      <a:r>
                        <a:rPr lang="en-US" sz="1400" b="0" i="0" u="none" strike="noStrike">
                          <a:solidFill>
                            <a:srgbClr val="000000"/>
                          </a:solidFill>
                          <a:latin typeface="Calibri"/>
                        </a:rPr>
                        <a:t>20-Oct-15</a:t>
                      </a:r>
                    </a:p>
                  </a:txBody>
                  <a:tcPr marL="7620" marR="7620" marT="7620" marB="0" anchor="b"/>
                </a:tc>
              </a:tr>
              <a:tr h="172720">
                <a:tc>
                  <a:txBody>
                    <a:bodyPr/>
                    <a:lstStyle/>
                    <a:p>
                      <a:pPr algn="l" fontAlgn="b"/>
                      <a:r>
                        <a:rPr lang="en-US" sz="1400" b="0" i="0" u="none" strike="noStrike">
                          <a:solidFill>
                            <a:srgbClr val="000000"/>
                          </a:solidFill>
                          <a:latin typeface="Calibri"/>
                        </a:rPr>
                        <a:t>PDT Consistency Review</a:t>
                      </a:r>
                    </a:p>
                  </a:txBody>
                  <a:tcPr marL="7620" marR="7620" marT="7620" marB="0" anchor="b"/>
                </a:tc>
                <a:tc>
                  <a:txBody>
                    <a:bodyPr/>
                    <a:lstStyle/>
                    <a:p>
                      <a:pPr algn="ctr" fontAlgn="b"/>
                      <a:r>
                        <a:rPr lang="en-US" sz="1400" b="0" i="0" u="none" strike="noStrike">
                          <a:solidFill>
                            <a:srgbClr val="000000"/>
                          </a:solidFill>
                          <a:latin typeface="Calibri"/>
                        </a:rPr>
                        <a:t>20-Oct-15</a:t>
                      </a:r>
                    </a:p>
                  </a:txBody>
                  <a:tcPr marL="7620" marR="7620" marT="7620" marB="0" anchor="b"/>
                </a:tc>
                <a:tc>
                  <a:txBody>
                    <a:bodyPr/>
                    <a:lstStyle/>
                    <a:p>
                      <a:pPr algn="ctr" fontAlgn="b"/>
                      <a:r>
                        <a:rPr lang="en-US" sz="1400" b="0" i="0" u="none" strike="noStrike">
                          <a:solidFill>
                            <a:srgbClr val="000000"/>
                          </a:solidFill>
                          <a:latin typeface="Calibri"/>
                        </a:rPr>
                        <a:t>23-Oct-15</a:t>
                      </a:r>
                    </a:p>
                  </a:txBody>
                  <a:tcPr marL="7620" marR="7620" marT="7620" marB="0" anchor="b"/>
                </a:tc>
              </a:tr>
              <a:tr h="129540">
                <a:tc>
                  <a:txBody>
                    <a:bodyPr/>
                    <a:lstStyle/>
                    <a:p>
                      <a:pPr algn="l" fontAlgn="b"/>
                      <a:r>
                        <a:rPr lang="en-US" sz="1400" b="0" i="0" u="none" strike="noStrike">
                          <a:solidFill>
                            <a:srgbClr val="000000"/>
                          </a:solidFill>
                          <a:latin typeface="Calibri"/>
                        </a:rPr>
                        <a:t>Sponsor Review</a:t>
                      </a:r>
                    </a:p>
                  </a:txBody>
                  <a:tcPr marL="7620" marR="7620" marT="7620" marB="0" anchor="b"/>
                </a:tc>
                <a:tc>
                  <a:txBody>
                    <a:bodyPr/>
                    <a:lstStyle/>
                    <a:p>
                      <a:pPr algn="ctr" fontAlgn="b"/>
                      <a:r>
                        <a:rPr lang="en-US" sz="1400" b="0" i="0" u="none" strike="noStrike">
                          <a:solidFill>
                            <a:srgbClr val="000000"/>
                          </a:solidFill>
                          <a:latin typeface="Calibri"/>
                        </a:rPr>
                        <a:t>26-Oct-15</a:t>
                      </a:r>
                    </a:p>
                  </a:txBody>
                  <a:tcPr marL="7620" marR="7620" marT="7620" marB="0" anchor="b"/>
                </a:tc>
                <a:tc>
                  <a:txBody>
                    <a:bodyPr/>
                    <a:lstStyle/>
                    <a:p>
                      <a:pPr algn="ctr" fontAlgn="b"/>
                      <a:r>
                        <a:rPr lang="en-US" sz="1400" b="0" i="0" u="none" strike="noStrike">
                          <a:solidFill>
                            <a:srgbClr val="000000"/>
                          </a:solidFill>
                          <a:latin typeface="Calibri"/>
                        </a:rPr>
                        <a:t>30-Oct-15</a:t>
                      </a:r>
                    </a:p>
                  </a:txBody>
                  <a:tcPr marL="7620" marR="7620" marT="7620" marB="0" anchor="b"/>
                </a:tc>
              </a:tr>
              <a:tr h="152400">
                <a:tc>
                  <a:txBody>
                    <a:bodyPr/>
                    <a:lstStyle/>
                    <a:p>
                      <a:pPr algn="l" fontAlgn="b"/>
                      <a:r>
                        <a:rPr lang="en-US" sz="1400" b="0" i="0" u="none" strike="noStrike">
                          <a:solidFill>
                            <a:srgbClr val="000000"/>
                          </a:solidFill>
                          <a:latin typeface="Calibri"/>
                        </a:rPr>
                        <a:t>QA/SQC</a:t>
                      </a:r>
                    </a:p>
                  </a:txBody>
                  <a:tcPr marL="7620" marR="7620" marT="7620" marB="0" anchor="b"/>
                </a:tc>
                <a:tc>
                  <a:txBody>
                    <a:bodyPr/>
                    <a:lstStyle/>
                    <a:p>
                      <a:pPr algn="ctr" fontAlgn="b"/>
                      <a:r>
                        <a:rPr lang="en-US" sz="1400" b="0" i="0" u="none" strike="noStrike">
                          <a:solidFill>
                            <a:srgbClr val="000000"/>
                          </a:solidFill>
                          <a:latin typeface="Calibri"/>
                        </a:rPr>
                        <a:t>26-Oct-15</a:t>
                      </a:r>
                    </a:p>
                  </a:txBody>
                  <a:tcPr marL="7620" marR="7620" marT="7620" marB="0" anchor="b"/>
                </a:tc>
                <a:tc>
                  <a:txBody>
                    <a:bodyPr/>
                    <a:lstStyle/>
                    <a:p>
                      <a:pPr algn="ctr" fontAlgn="b"/>
                      <a:r>
                        <a:rPr lang="en-US" sz="1400" b="0" i="0" u="none" strike="noStrike">
                          <a:solidFill>
                            <a:srgbClr val="000000"/>
                          </a:solidFill>
                          <a:latin typeface="Calibri"/>
                        </a:rPr>
                        <a:t>30-Oct-15</a:t>
                      </a:r>
                    </a:p>
                  </a:txBody>
                  <a:tcPr marL="7620" marR="7620" marT="7620" marB="0" anchor="b"/>
                </a:tc>
              </a:tr>
              <a:tr h="205740">
                <a:tc>
                  <a:txBody>
                    <a:bodyPr/>
                    <a:lstStyle/>
                    <a:p>
                      <a:pPr algn="l" fontAlgn="b"/>
                      <a:r>
                        <a:rPr lang="en-US" sz="1400" b="0" i="0" u="none" strike="noStrike">
                          <a:solidFill>
                            <a:srgbClr val="000000"/>
                          </a:solidFill>
                          <a:latin typeface="Calibri"/>
                        </a:rPr>
                        <a:t>DQC/SPK Policy Review</a:t>
                      </a:r>
                    </a:p>
                  </a:txBody>
                  <a:tcPr marL="7620" marR="7620" marT="7620" marB="0" anchor="b"/>
                </a:tc>
                <a:tc>
                  <a:txBody>
                    <a:bodyPr/>
                    <a:lstStyle/>
                    <a:p>
                      <a:pPr algn="ctr" fontAlgn="b"/>
                      <a:r>
                        <a:rPr lang="en-US" sz="1400" b="0" i="0" u="none" strike="noStrike">
                          <a:solidFill>
                            <a:srgbClr val="000000"/>
                          </a:solidFill>
                          <a:latin typeface="Calibri"/>
                        </a:rPr>
                        <a:t>26-Oct-15</a:t>
                      </a:r>
                    </a:p>
                  </a:txBody>
                  <a:tcPr marL="7620" marR="7620" marT="7620" marB="0" anchor="b"/>
                </a:tc>
                <a:tc>
                  <a:txBody>
                    <a:bodyPr/>
                    <a:lstStyle/>
                    <a:p>
                      <a:pPr algn="ctr" fontAlgn="b"/>
                      <a:r>
                        <a:rPr lang="en-US" sz="1400" b="0" i="0" u="none" strike="noStrike">
                          <a:solidFill>
                            <a:srgbClr val="000000"/>
                          </a:solidFill>
                          <a:latin typeface="Calibri"/>
                        </a:rPr>
                        <a:t>30-Oct-15</a:t>
                      </a:r>
                    </a:p>
                  </a:txBody>
                  <a:tcPr marL="7620" marR="7620" marT="7620" marB="0" anchor="b"/>
                </a:tc>
              </a:tr>
              <a:tr h="152400">
                <a:tc>
                  <a:txBody>
                    <a:bodyPr/>
                    <a:lstStyle/>
                    <a:p>
                      <a:pPr algn="l" fontAlgn="b"/>
                      <a:r>
                        <a:rPr lang="en-US" sz="1400" b="0" i="0" u="none" strike="noStrike">
                          <a:solidFill>
                            <a:srgbClr val="000000"/>
                          </a:solidFill>
                          <a:latin typeface="Calibri"/>
                        </a:rPr>
                        <a:t>Incorporate comments and finalize draft Watershed Report</a:t>
                      </a:r>
                    </a:p>
                  </a:txBody>
                  <a:tcPr marL="7620" marR="7620" marT="7620" marB="0" anchor="b"/>
                </a:tc>
                <a:tc>
                  <a:txBody>
                    <a:bodyPr/>
                    <a:lstStyle/>
                    <a:p>
                      <a:pPr algn="ctr" fontAlgn="b"/>
                      <a:r>
                        <a:rPr lang="en-US" sz="1400" b="0" i="0" u="none" strike="noStrike">
                          <a:solidFill>
                            <a:srgbClr val="000000"/>
                          </a:solidFill>
                          <a:latin typeface="Calibri"/>
                        </a:rPr>
                        <a:t>30-Oct-15</a:t>
                      </a:r>
                    </a:p>
                  </a:txBody>
                  <a:tcPr marL="7620" marR="7620" marT="7620" marB="0" anchor="b"/>
                </a:tc>
                <a:tc>
                  <a:txBody>
                    <a:bodyPr/>
                    <a:lstStyle/>
                    <a:p>
                      <a:pPr algn="ctr" fontAlgn="b"/>
                      <a:r>
                        <a:rPr lang="en-US" sz="1400" b="0" i="0" u="none" strike="noStrike">
                          <a:solidFill>
                            <a:srgbClr val="000000"/>
                          </a:solidFill>
                          <a:latin typeface="Calibri"/>
                        </a:rPr>
                        <a:t>13-Nov-15</a:t>
                      </a:r>
                    </a:p>
                  </a:txBody>
                  <a:tcPr marL="7620" marR="7620" marT="7620" marB="0" anchor="b"/>
                </a:tc>
              </a:tr>
              <a:tr h="205740">
                <a:tc>
                  <a:txBody>
                    <a:bodyPr/>
                    <a:lstStyle/>
                    <a:p>
                      <a:pPr algn="l" fontAlgn="b"/>
                      <a:r>
                        <a:rPr lang="en-US" sz="1400" b="0" i="0" u="none" strike="noStrike">
                          <a:solidFill>
                            <a:srgbClr val="000000"/>
                          </a:solidFill>
                          <a:latin typeface="Calibri"/>
                        </a:rPr>
                        <a:t>Circulate Package for SPK signatures (i.e. chop)</a:t>
                      </a:r>
                    </a:p>
                  </a:txBody>
                  <a:tcPr marL="7620" marR="7620" marT="7620" marB="0" anchor="b"/>
                </a:tc>
                <a:tc>
                  <a:txBody>
                    <a:bodyPr/>
                    <a:lstStyle/>
                    <a:p>
                      <a:pPr algn="ctr" fontAlgn="b"/>
                      <a:r>
                        <a:rPr lang="en-US" sz="1400" b="0" i="0" u="none" strike="noStrike">
                          <a:solidFill>
                            <a:srgbClr val="000000"/>
                          </a:solidFill>
                          <a:latin typeface="Calibri"/>
                        </a:rPr>
                        <a:t>16-Nov-15</a:t>
                      </a:r>
                    </a:p>
                  </a:txBody>
                  <a:tcPr marL="7620" marR="7620" marT="7620" marB="0" anchor="b"/>
                </a:tc>
                <a:tc>
                  <a:txBody>
                    <a:bodyPr/>
                    <a:lstStyle/>
                    <a:p>
                      <a:pPr algn="ctr" fontAlgn="b"/>
                      <a:r>
                        <a:rPr lang="en-US" sz="1400" b="0" i="0" u="none" strike="noStrike">
                          <a:solidFill>
                            <a:srgbClr val="000000"/>
                          </a:solidFill>
                          <a:latin typeface="Calibri"/>
                        </a:rPr>
                        <a:t>20-Nov-15</a:t>
                      </a:r>
                    </a:p>
                  </a:txBody>
                  <a:tcPr marL="7620" marR="7620" marT="7620" marB="0" anchor="b"/>
                </a:tc>
              </a:tr>
              <a:tr h="152400">
                <a:tc>
                  <a:txBody>
                    <a:bodyPr/>
                    <a:lstStyle/>
                    <a:p>
                      <a:pPr algn="l" fontAlgn="b"/>
                      <a:r>
                        <a:rPr lang="en-US" sz="1400" b="0" i="0" u="none" strike="noStrike">
                          <a:solidFill>
                            <a:srgbClr val="000000"/>
                          </a:solidFill>
                          <a:latin typeface="Calibri"/>
                        </a:rPr>
                        <a:t>Submit draft Watershed Report to SPD*</a:t>
                      </a:r>
                    </a:p>
                  </a:txBody>
                  <a:tcPr marL="7620" marR="7620" marT="7620" marB="0" anchor="b"/>
                </a:tc>
                <a:tc>
                  <a:txBody>
                    <a:bodyPr/>
                    <a:lstStyle/>
                    <a:p>
                      <a:pPr algn="ctr" fontAlgn="b"/>
                      <a:r>
                        <a:rPr lang="en-US" sz="1400" b="0" i="0" u="none" strike="noStrike">
                          <a:solidFill>
                            <a:srgbClr val="000000"/>
                          </a:solidFill>
                          <a:latin typeface="Calibri"/>
                        </a:rPr>
                        <a:t> </a:t>
                      </a:r>
                    </a:p>
                  </a:txBody>
                  <a:tcPr marL="7620" marR="7620" marT="7620" marB="0" anchor="b"/>
                </a:tc>
                <a:tc>
                  <a:txBody>
                    <a:bodyPr/>
                    <a:lstStyle/>
                    <a:p>
                      <a:pPr algn="ctr" fontAlgn="b"/>
                      <a:r>
                        <a:rPr lang="en-US" sz="1400" b="0" i="0" u="none" strike="noStrike">
                          <a:solidFill>
                            <a:srgbClr val="000000"/>
                          </a:solidFill>
                          <a:latin typeface="Calibri"/>
                        </a:rPr>
                        <a:t>20-Nov-15</a:t>
                      </a:r>
                    </a:p>
                  </a:txBody>
                  <a:tcPr marL="7620" marR="7620" marT="7620" marB="0" anchor="b"/>
                </a:tc>
              </a:tr>
              <a:tr h="205740">
                <a:tc>
                  <a:txBody>
                    <a:bodyPr/>
                    <a:lstStyle/>
                    <a:p>
                      <a:pPr algn="l" fontAlgn="b"/>
                      <a:r>
                        <a:rPr lang="en-US" sz="1400" b="1" i="0" u="none" strike="noStrike">
                          <a:solidFill>
                            <a:srgbClr val="000000"/>
                          </a:solidFill>
                          <a:latin typeface="Calibri"/>
                        </a:rPr>
                        <a:t>CONCURRENT REVIEW (initiation thru completion)</a:t>
                      </a:r>
                    </a:p>
                  </a:txBody>
                  <a:tcPr marL="7620" marR="7620" marT="7620" marB="0" anchor="b"/>
                </a:tc>
                <a:tc>
                  <a:txBody>
                    <a:bodyPr/>
                    <a:lstStyle/>
                    <a:p>
                      <a:pPr algn="ctr" fontAlgn="b"/>
                      <a:r>
                        <a:rPr lang="en-US" sz="1400" b="1" i="0" u="none" strike="noStrike">
                          <a:solidFill>
                            <a:srgbClr val="000000"/>
                          </a:solidFill>
                          <a:latin typeface="Calibri"/>
                        </a:rPr>
                        <a:t>23-Nov-15</a:t>
                      </a:r>
                    </a:p>
                  </a:txBody>
                  <a:tcPr marL="7620" marR="7620" marT="7620" marB="0" anchor="b"/>
                </a:tc>
                <a:tc>
                  <a:txBody>
                    <a:bodyPr/>
                    <a:lstStyle/>
                    <a:p>
                      <a:pPr algn="ctr" fontAlgn="b"/>
                      <a:r>
                        <a:rPr lang="en-US" sz="1400" b="1" i="0" u="none" strike="noStrike">
                          <a:solidFill>
                            <a:srgbClr val="000000"/>
                          </a:solidFill>
                          <a:latin typeface="Calibri"/>
                        </a:rPr>
                        <a:t>22-Jan-15</a:t>
                      </a:r>
                    </a:p>
                  </a:txBody>
                  <a:tcPr marL="7620" marR="7620" marT="7620" marB="0" anchor="b"/>
                </a:tc>
              </a:tr>
              <a:tr h="152400">
                <a:tc>
                  <a:txBody>
                    <a:bodyPr/>
                    <a:lstStyle/>
                    <a:p>
                      <a:pPr algn="l" fontAlgn="b"/>
                      <a:r>
                        <a:rPr lang="en-US" sz="1400" b="0" i="0" u="none" strike="noStrike">
                          <a:solidFill>
                            <a:srgbClr val="000000"/>
                          </a:solidFill>
                          <a:latin typeface="Calibri"/>
                        </a:rPr>
                        <a:t>Concurrent Review (SPD, ATR)</a:t>
                      </a:r>
                    </a:p>
                  </a:txBody>
                  <a:tcPr marL="7620" marR="7620" marT="7620" marB="0" anchor="b"/>
                </a:tc>
                <a:tc>
                  <a:txBody>
                    <a:bodyPr/>
                    <a:lstStyle/>
                    <a:p>
                      <a:pPr algn="ctr" fontAlgn="b"/>
                      <a:r>
                        <a:rPr lang="en-US" sz="1400" b="0" i="0" u="none" strike="noStrike">
                          <a:solidFill>
                            <a:srgbClr val="000000"/>
                          </a:solidFill>
                          <a:latin typeface="Calibri"/>
                        </a:rPr>
                        <a:t>23-Nov-15</a:t>
                      </a:r>
                    </a:p>
                  </a:txBody>
                  <a:tcPr marL="7620" marR="7620" marT="7620" marB="0" anchor="b"/>
                </a:tc>
                <a:tc>
                  <a:txBody>
                    <a:bodyPr/>
                    <a:lstStyle/>
                    <a:p>
                      <a:pPr algn="ctr" fontAlgn="b"/>
                      <a:r>
                        <a:rPr lang="en-US" sz="1400" b="0" i="0" u="none" strike="noStrike">
                          <a:solidFill>
                            <a:srgbClr val="000000"/>
                          </a:solidFill>
                          <a:latin typeface="Calibri"/>
                        </a:rPr>
                        <a:t>22-Jan-15</a:t>
                      </a:r>
                    </a:p>
                  </a:txBody>
                  <a:tcPr marL="7620" marR="7620" marT="7620" marB="0" anchor="b"/>
                </a:tc>
              </a:tr>
              <a:tr h="147320">
                <a:tc>
                  <a:txBody>
                    <a:bodyPr/>
                    <a:lstStyle/>
                    <a:p>
                      <a:pPr algn="l" fontAlgn="b"/>
                      <a:r>
                        <a:rPr lang="en-US" sz="1400" b="0" i="0" u="none" strike="noStrike">
                          <a:solidFill>
                            <a:srgbClr val="000000"/>
                          </a:solidFill>
                          <a:latin typeface="Calibri"/>
                        </a:rPr>
                        <a:t>ATR Kick-off Meeting</a:t>
                      </a:r>
                    </a:p>
                  </a:txBody>
                  <a:tcPr marL="7620" marR="7620" marT="7620" marB="0" anchor="b"/>
                </a:tc>
                <a:tc>
                  <a:txBody>
                    <a:bodyPr/>
                    <a:lstStyle/>
                    <a:p>
                      <a:pPr algn="ctr" fontAlgn="b"/>
                      <a:r>
                        <a:rPr lang="en-US" sz="1400" b="0" i="0" u="none" strike="noStrike">
                          <a:solidFill>
                            <a:srgbClr val="000000"/>
                          </a:solidFill>
                          <a:latin typeface="Calibri"/>
                        </a:rPr>
                        <a:t> </a:t>
                      </a:r>
                    </a:p>
                  </a:txBody>
                  <a:tcPr marL="7620" marR="7620" marT="7620" marB="0" anchor="b"/>
                </a:tc>
                <a:tc>
                  <a:txBody>
                    <a:bodyPr/>
                    <a:lstStyle/>
                    <a:p>
                      <a:pPr algn="ctr" fontAlgn="b"/>
                      <a:r>
                        <a:rPr lang="en-US" sz="1400" b="0" i="0" u="none" strike="noStrike">
                          <a:solidFill>
                            <a:srgbClr val="000000"/>
                          </a:solidFill>
                          <a:latin typeface="Calibri"/>
                        </a:rPr>
                        <a:t>24-Nov-15</a:t>
                      </a:r>
                    </a:p>
                  </a:txBody>
                  <a:tcPr marL="7620" marR="7620" marT="7620" marB="0" anchor="b"/>
                </a:tc>
              </a:tr>
              <a:tr h="200660">
                <a:tc>
                  <a:txBody>
                    <a:bodyPr/>
                    <a:lstStyle/>
                    <a:p>
                      <a:pPr algn="l" fontAlgn="b"/>
                      <a:r>
                        <a:rPr lang="en-US" sz="1400" b="0" i="0" u="none" strike="noStrike">
                          <a:solidFill>
                            <a:srgbClr val="000000"/>
                          </a:solidFill>
                          <a:latin typeface="Calibri"/>
                        </a:rPr>
                        <a:t>Comments submitted in Dr Checks by the ATRT</a:t>
                      </a:r>
                    </a:p>
                  </a:txBody>
                  <a:tcPr marL="7620" marR="7620" marT="7620" marB="0" anchor="b"/>
                </a:tc>
                <a:tc>
                  <a:txBody>
                    <a:bodyPr/>
                    <a:lstStyle/>
                    <a:p>
                      <a:pPr algn="ctr" fontAlgn="b"/>
                      <a:r>
                        <a:rPr lang="en-US" sz="1400" b="0" i="0" u="none" strike="noStrike">
                          <a:solidFill>
                            <a:srgbClr val="000000"/>
                          </a:solidFill>
                          <a:latin typeface="Calibri"/>
                        </a:rPr>
                        <a:t>24-Nov-15</a:t>
                      </a:r>
                    </a:p>
                  </a:txBody>
                  <a:tcPr marL="7620" marR="7620" marT="7620" marB="0" anchor="b"/>
                </a:tc>
                <a:tc>
                  <a:txBody>
                    <a:bodyPr/>
                    <a:lstStyle/>
                    <a:p>
                      <a:pPr algn="ctr" fontAlgn="b"/>
                      <a:r>
                        <a:rPr lang="en-US" sz="1400" b="0" i="0" u="none" strike="noStrike">
                          <a:solidFill>
                            <a:srgbClr val="000000"/>
                          </a:solidFill>
                          <a:latin typeface="Calibri"/>
                        </a:rPr>
                        <a:t>11-Dec-15</a:t>
                      </a:r>
                    </a:p>
                  </a:txBody>
                  <a:tcPr marL="7620" marR="7620" marT="7620" marB="0" anchor="b"/>
                </a:tc>
              </a:tr>
              <a:tr h="152400">
                <a:tc>
                  <a:txBody>
                    <a:bodyPr/>
                    <a:lstStyle/>
                    <a:p>
                      <a:pPr algn="l" fontAlgn="b"/>
                      <a:r>
                        <a:rPr lang="en-US" sz="1400" b="0" i="0" u="none" strike="noStrike" dirty="0">
                          <a:solidFill>
                            <a:srgbClr val="000000"/>
                          </a:solidFill>
                          <a:latin typeface="Calibri"/>
                        </a:rPr>
                        <a:t>Informal Public Meeting </a:t>
                      </a:r>
                      <a:r>
                        <a:rPr lang="en-US" sz="1400" b="0" i="0" u="none" strike="noStrike" dirty="0" smtClean="0">
                          <a:solidFill>
                            <a:srgbClr val="000000"/>
                          </a:solidFill>
                          <a:latin typeface="Calibri"/>
                        </a:rPr>
                        <a:t>(</a:t>
                      </a:r>
                      <a:r>
                        <a:rPr lang="en-US" sz="1400" kern="1200" dirty="0" smtClean="0">
                          <a:solidFill>
                            <a:schemeClr val="dk1"/>
                          </a:solidFill>
                          <a:latin typeface="Calibri" pitchFamily="34" charset="0"/>
                          <a:ea typeface="+mn-ea"/>
                          <a:cs typeface="+mn-cs"/>
                        </a:rPr>
                        <a:t>Yuba County Government Center,</a:t>
                      </a:r>
                      <a:r>
                        <a:rPr lang="en-US" sz="1400" kern="1200" dirty="0" smtClean="0">
                          <a:solidFill>
                            <a:schemeClr val="dk1"/>
                          </a:solidFill>
                          <a:latin typeface="+mn-lt"/>
                          <a:ea typeface="+mn-ea"/>
                          <a:cs typeface="+mn-cs"/>
                        </a:rPr>
                        <a:t> </a:t>
                      </a:r>
                      <a:r>
                        <a:rPr lang="en-US" sz="1400" b="0" i="0" u="none" strike="noStrike" dirty="0" smtClean="0">
                          <a:solidFill>
                            <a:srgbClr val="000000"/>
                          </a:solidFill>
                          <a:latin typeface="Calibri"/>
                        </a:rPr>
                        <a:t>Marysville, CA)</a:t>
                      </a:r>
                      <a:endParaRPr lang="en-US" sz="1400" b="0" i="0" u="none" strike="noStrike" dirty="0">
                        <a:solidFill>
                          <a:srgbClr val="000000"/>
                        </a:solidFill>
                        <a:latin typeface="Calibri"/>
                      </a:endParaRPr>
                    </a:p>
                  </a:txBody>
                  <a:tcPr marL="7620" marR="7620" marT="7620" marB="0" anchor="b"/>
                </a:tc>
                <a:tc>
                  <a:txBody>
                    <a:bodyPr/>
                    <a:lstStyle/>
                    <a:p>
                      <a:pPr algn="ctr" fontAlgn="b"/>
                      <a:r>
                        <a:rPr lang="en-US" sz="1400" b="0" i="0" u="none" strike="noStrike">
                          <a:solidFill>
                            <a:srgbClr val="000000"/>
                          </a:solidFill>
                          <a:latin typeface="Calibri"/>
                        </a:rPr>
                        <a:t> </a:t>
                      </a:r>
                    </a:p>
                  </a:txBody>
                  <a:tcPr marL="7620" marR="7620" marT="7620" marB="0" anchor="b"/>
                </a:tc>
                <a:tc>
                  <a:txBody>
                    <a:bodyPr/>
                    <a:lstStyle/>
                    <a:p>
                      <a:pPr algn="ctr" fontAlgn="b"/>
                      <a:r>
                        <a:rPr lang="en-US" sz="1400" b="0" i="0" u="none" strike="noStrike" dirty="0" smtClean="0">
                          <a:solidFill>
                            <a:srgbClr val="000000"/>
                          </a:solidFill>
                          <a:latin typeface="Calibri"/>
                        </a:rPr>
                        <a:t>2-Dec-2015</a:t>
                      </a:r>
                      <a:endParaRPr lang="en-US" sz="1400" b="0" i="0" u="none" strike="noStrike" dirty="0">
                        <a:solidFill>
                          <a:srgbClr val="000000"/>
                        </a:solidFill>
                        <a:latin typeface="Calibri"/>
                      </a:endParaRPr>
                    </a:p>
                  </a:txBody>
                  <a:tcPr marL="7620" marR="7620" marT="7620" marB="0" anchor="b"/>
                </a:tc>
              </a:tr>
              <a:tr h="129540">
                <a:tc>
                  <a:txBody>
                    <a:bodyPr/>
                    <a:lstStyle/>
                    <a:p>
                      <a:pPr algn="l" fontAlgn="b"/>
                      <a:r>
                        <a:rPr lang="en-US" sz="1400" b="0" i="0" u="none" strike="noStrike" dirty="0">
                          <a:solidFill>
                            <a:srgbClr val="000000"/>
                          </a:solidFill>
                          <a:latin typeface="Calibri"/>
                        </a:rPr>
                        <a:t>Evaluations in Dr Checks by PDT</a:t>
                      </a:r>
                    </a:p>
                  </a:txBody>
                  <a:tcPr marL="7620" marR="7620" marT="7620" marB="0" anchor="b"/>
                </a:tc>
                <a:tc>
                  <a:txBody>
                    <a:bodyPr/>
                    <a:lstStyle/>
                    <a:p>
                      <a:pPr algn="ctr" fontAlgn="b"/>
                      <a:r>
                        <a:rPr lang="en-US" sz="1400" b="0" i="0" u="none" strike="noStrike">
                          <a:solidFill>
                            <a:srgbClr val="000000"/>
                          </a:solidFill>
                          <a:latin typeface="Calibri"/>
                        </a:rPr>
                        <a:t>11-Dec-15</a:t>
                      </a:r>
                    </a:p>
                  </a:txBody>
                  <a:tcPr marL="7620" marR="7620" marT="7620" marB="0" anchor="b"/>
                </a:tc>
                <a:tc>
                  <a:txBody>
                    <a:bodyPr/>
                    <a:lstStyle/>
                    <a:p>
                      <a:pPr algn="ctr" fontAlgn="b"/>
                      <a:r>
                        <a:rPr lang="en-US" sz="1400" b="0" i="0" u="none" strike="noStrike">
                          <a:solidFill>
                            <a:srgbClr val="000000"/>
                          </a:solidFill>
                          <a:latin typeface="Calibri"/>
                        </a:rPr>
                        <a:t>18-Dec-15</a:t>
                      </a:r>
                    </a:p>
                  </a:txBody>
                  <a:tcPr marL="7620" marR="7620" marT="7620" marB="0" anchor="b"/>
                </a:tc>
              </a:tr>
              <a:tr h="182880">
                <a:tc>
                  <a:txBody>
                    <a:bodyPr/>
                    <a:lstStyle/>
                    <a:p>
                      <a:pPr algn="l" fontAlgn="b"/>
                      <a:r>
                        <a:rPr lang="en-US" sz="1400" b="0" i="0" u="none" strike="noStrike">
                          <a:solidFill>
                            <a:srgbClr val="000000"/>
                          </a:solidFill>
                          <a:latin typeface="Calibri"/>
                        </a:rPr>
                        <a:t>Revised Documents by PDT for backchecks by ATRT on Dr Checks and Elmo link</a:t>
                      </a:r>
                    </a:p>
                  </a:txBody>
                  <a:tcPr marL="7620" marR="7620" marT="7620" marB="0" anchor="b"/>
                </a:tc>
                <a:tc>
                  <a:txBody>
                    <a:bodyPr/>
                    <a:lstStyle/>
                    <a:p>
                      <a:pPr algn="ctr" fontAlgn="b"/>
                      <a:r>
                        <a:rPr lang="en-US" sz="1400" b="0" i="0" u="none" strike="noStrike">
                          <a:solidFill>
                            <a:srgbClr val="000000"/>
                          </a:solidFill>
                          <a:latin typeface="Calibri"/>
                        </a:rPr>
                        <a:t>18-Dec-15</a:t>
                      </a:r>
                    </a:p>
                  </a:txBody>
                  <a:tcPr marL="7620" marR="7620" marT="7620" marB="0" anchor="b"/>
                </a:tc>
                <a:tc>
                  <a:txBody>
                    <a:bodyPr/>
                    <a:lstStyle/>
                    <a:p>
                      <a:pPr algn="ctr" fontAlgn="b"/>
                      <a:r>
                        <a:rPr lang="en-US" sz="1400" b="0" i="0" u="none" strike="noStrike">
                          <a:solidFill>
                            <a:srgbClr val="000000"/>
                          </a:solidFill>
                          <a:latin typeface="Calibri"/>
                        </a:rPr>
                        <a:t>8-Jan-16</a:t>
                      </a:r>
                    </a:p>
                  </a:txBody>
                  <a:tcPr marL="7620" marR="7620" marT="7620" marB="0" anchor="b"/>
                </a:tc>
              </a:tr>
              <a:tr h="187960">
                <a:tc>
                  <a:txBody>
                    <a:bodyPr/>
                    <a:lstStyle/>
                    <a:p>
                      <a:pPr algn="l" fontAlgn="b"/>
                      <a:r>
                        <a:rPr lang="en-US" sz="1400" b="0" i="0" u="none" strike="noStrike">
                          <a:solidFill>
                            <a:srgbClr val="000000"/>
                          </a:solidFill>
                          <a:latin typeface="Calibri"/>
                        </a:rPr>
                        <a:t>Close-out SPD/ATR comments</a:t>
                      </a:r>
                    </a:p>
                  </a:txBody>
                  <a:tcPr marL="7620" marR="7620" marT="7620" marB="0" anchor="b"/>
                </a:tc>
                <a:tc>
                  <a:txBody>
                    <a:bodyPr/>
                    <a:lstStyle/>
                    <a:p>
                      <a:pPr algn="ctr" fontAlgn="b"/>
                      <a:r>
                        <a:rPr lang="en-US" sz="1400" b="0" i="0" u="none" strike="noStrike">
                          <a:solidFill>
                            <a:srgbClr val="000000"/>
                          </a:solidFill>
                          <a:latin typeface="Calibri"/>
                        </a:rPr>
                        <a:t>4-Jan-16</a:t>
                      </a:r>
                    </a:p>
                  </a:txBody>
                  <a:tcPr marL="7620" marR="7620" marT="7620" marB="0" anchor="b"/>
                </a:tc>
                <a:tc>
                  <a:txBody>
                    <a:bodyPr/>
                    <a:lstStyle/>
                    <a:p>
                      <a:pPr algn="ctr" fontAlgn="b"/>
                      <a:r>
                        <a:rPr lang="en-US" sz="1400" b="0" i="0" u="none" strike="noStrike">
                          <a:solidFill>
                            <a:srgbClr val="000000"/>
                          </a:solidFill>
                          <a:latin typeface="Calibri"/>
                        </a:rPr>
                        <a:t>22-Jan-16</a:t>
                      </a:r>
                    </a:p>
                  </a:txBody>
                  <a:tcPr marL="7620" marR="7620" marT="7620" marB="0" anchor="b"/>
                </a:tc>
              </a:tr>
              <a:tr h="228600">
                <a:tc>
                  <a:txBody>
                    <a:bodyPr/>
                    <a:lstStyle/>
                    <a:p>
                      <a:pPr algn="l" fontAlgn="b"/>
                      <a:r>
                        <a:rPr lang="en-US" sz="1400" b="0" i="0" u="none" strike="noStrike">
                          <a:solidFill>
                            <a:srgbClr val="000000"/>
                          </a:solidFill>
                          <a:latin typeface="Calibri"/>
                        </a:rPr>
                        <a:t>All ATR and SPD Comments Close-out</a:t>
                      </a:r>
                    </a:p>
                  </a:txBody>
                  <a:tcPr marL="7620" marR="7620" marT="7620" marB="0" anchor="b"/>
                </a:tc>
                <a:tc>
                  <a:txBody>
                    <a:bodyPr/>
                    <a:lstStyle/>
                    <a:p>
                      <a:pPr algn="ctr" fontAlgn="b"/>
                      <a:r>
                        <a:rPr lang="en-US" sz="1400" b="0" i="0" u="none" strike="noStrike">
                          <a:solidFill>
                            <a:srgbClr val="000000"/>
                          </a:solidFill>
                          <a:latin typeface="Calibri"/>
                        </a:rPr>
                        <a:t>11-Jan-16</a:t>
                      </a:r>
                    </a:p>
                  </a:txBody>
                  <a:tcPr marL="7620" marR="7620" marT="7620" marB="0" anchor="b"/>
                </a:tc>
                <a:tc>
                  <a:txBody>
                    <a:bodyPr/>
                    <a:lstStyle/>
                    <a:p>
                      <a:pPr algn="ctr" fontAlgn="b"/>
                      <a:r>
                        <a:rPr lang="en-US" sz="1400" b="0" i="0" u="none" strike="noStrike">
                          <a:solidFill>
                            <a:srgbClr val="000000"/>
                          </a:solidFill>
                          <a:latin typeface="Calibri"/>
                        </a:rPr>
                        <a:t>15-Jan-16</a:t>
                      </a:r>
                    </a:p>
                  </a:txBody>
                  <a:tcPr marL="7620" marR="7620" marT="7620" marB="0" anchor="b"/>
                </a:tc>
              </a:tr>
              <a:tr h="152400">
                <a:tc>
                  <a:txBody>
                    <a:bodyPr/>
                    <a:lstStyle/>
                    <a:p>
                      <a:pPr algn="l" fontAlgn="b"/>
                      <a:r>
                        <a:rPr lang="en-US" sz="1400" b="0" i="0" u="none" strike="noStrike">
                          <a:solidFill>
                            <a:srgbClr val="000000"/>
                          </a:solidFill>
                          <a:latin typeface="Calibri"/>
                        </a:rPr>
                        <a:t>Review Report complete and signed by ATR Lead, RMO POC and District POC</a:t>
                      </a:r>
                    </a:p>
                  </a:txBody>
                  <a:tcPr marL="7620" marR="7620" marT="7620" marB="0" anchor="b"/>
                </a:tc>
                <a:tc>
                  <a:txBody>
                    <a:bodyPr/>
                    <a:lstStyle/>
                    <a:p>
                      <a:pPr algn="ctr" fontAlgn="b"/>
                      <a:r>
                        <a:rPr lang="en-US" sz="1400" b="0" i="0" u="none" strike="noStrike">
                          <a:solidFill>
                            <a:srgbClr val="000000"/>
                          </a:solidFill>
                          <a:latin typeface="Calibri"/>
                        </a:rPr>
                        <a:t>18-Jan-16</a:t>
                      </a:r>
                    </a:p>
                  </a:txBody>
                  <a:tcPr marL="7620" marR="7620" marT="7620" marB="0" anchor="b"/>
                </a:tc>
                <a:tc>
                  <a:txBody>
                    <a:bodyPr/>
                    <a:lstStyle/>
                    <a:p>
                      <a:pPr algn="ctr" fontAlgn="b"/>
                      <a:r>
                        <a:rPr lang="en-US" sz="1400" b="0" i="0" u="none" strike="noStrike">
                          <a:solidFill>
                            <a:srgbClr val="000000"/>
                          </a:solidFill>
                          <a:latin typeface="Calibri"/>
                        </a:rPr>
                        <a:t>22-Jan-16</a:t>
                      </a:r>
                    </a:p>
                  </a:txBody>
                  <a:tcPr marL="7620" marR="7620" marT="7620" marB="0" anchor="b"/>
                </a:tc>
              </a:tr>
              <a:tr h="205740">
                <a:tc>
                  <a:txBody>
                    <a:bodyPr/>
                    <a:lstStyle/>
                    <a:p>
                      <a:pPr algn="l" fontAlgn="b"/>
                      <a:r>
                        <a:rPr lang="en-US" sz="1400" b="1" i="0" u="none" strike="noStrike">
                          <a:solidFill>
                            <a:srgbClr val="000000"/>
                          </a:solidFill>
                          <a:latin typeface="Calibri"/>
                        </a:rPr>
                        <a:t>FINALIZE WATERSHED REPORT </a:t>
                      </a:r>
                    </a:p>
                  </a:txBody>
                  <a:tcPr marL="7620" marR="7620" marT="7620" marB="0" anchor="b"/>
                </a:tc>
                <a:tc>
                  <a:txBody>
                    <a:bodyPr/>
                    <a:lstStyle/>
                    <a:p>
                      <a:pPr algn="ctr" fontAlgn="b"/>
                      <a:r>
                        <a:rPr lang="en-US" sz="1400" b="1" i="0" u="none" strike="noStrike">
                          <a:solidFill>
                            <a:srgbClr val="000000"/>
                          </a:solidFill>
                          <a:latin typeface="Calibri"/>
                        </a:rPr>
                        <a:t>25-Jan-15</a:t>
                      </a:r>
                    </a:p>
                  </a:txBody>
                  <a:tcPr marL="7620" marR="7620" marT="7620" marB="0" anchor="b"/>
                </a:tc>
                <a:tc>
                  <a:txBody>
                    <a:bodyPr/>
                    <a:lstStyle/>
                    <a:p>
                      <a:pPr algn="ctr" fontAlgn="b"/>
                      <a:r>
                        <a:rPr lang="en-US" sz="1400" b="1" i="0" u="none" strike="noStrike">
                          <a:solidFill>
                            <a:srgbClr val="000000"/>
                          </a:solidFill>
                          <a:latin typeface="Calibri"/>
                        </a:rPr>
                        <a:t>12-Feb-16</a:t>
                      </a:r>
                    </a:p>
                  </a:txBody>
                  <a:tcPr marL="7620" marR="7620" marT="7620" marB="0" anchor="b"/>
                </a:tc>
              </a:tr>
              <a:tr h="152400">
                <a:tc>
                  <a:txBody>
                    <a:bodyPr/>
                    <a:lstStyle/>
                    <a:p>
                      <a:pPr algn="l" fontAlgn="b"/>
                      <a:r>
                        <a:rPr lang="en-US" sz="1400" b="0" i="0" u="none" strike="noStrike">
                          <a:solidFill>
                            <a:srgbClr val="000000"/>
                          </a:solidFill>
                          <a:latin typeface="Calibri"/>
                        </a:rPr>
                        <a:t>Incorporate comments into Final Watershed Report</a:t>
                      </a:r>
                    </a:p>
                  </a:txBody>
                  <a:tcPr marL="7620" marR="7620" marT="7620" marB="0" anchor="b"/>
                </a:tc>
                <a:tc>
                  <a:txBody>
                    <a:bodyPr/>
                    <a:lstStyle/>
                    <a:p>
                      <a:pPr algn="ctr" fontAlgn="b"/>
                      <a:r>
                        <a:rPr lang="en-US" sz="1400" b="0" i="0" u="none" strike="noStrike">
                          <a:solidFill>
                            <a:srgbClr val="000000"/>
                          </a:solidFill>
                          <a:latin typeface="Calibri"/>
                        </a:rPr>
                        <a:t>20-Jan-15</a:t>
                      </a:r>
                    </a:p>
                  </a:txBody>
                  <a:tcPr marL="7620" marR="7620" marT="7620" marB="0" anchor="b"/>
                </a:tc>
                <a:tc>
                  <a:txBody>
                    <a:bodyPr/>
                    <a:lstStyle/>
                    <a:p>
                      <a:pPr algn="ctr" fontAlgn="b"/>
                      <a:r>
                        <a:rPr lang="en-US" sz="1400" b="0" i="0" u="none" strike="noStrike">
                          <a:solidFill>
                            <a:srgbClr val="000000"/>
                          </a:solidFill>
                          <a:latin typeface="Calibri"/>
                        </a:rPr>
                        <a:t>5-Feb-16</a:t>
                      </a:r>
                    </a:p>
                  </a:txBody>
                  <a:tcPr marL="7620" marR="7620" marT="7620" marB="0" anchor="b"/>
                </a:tc>
              </a:tr>
              <a:tr h="205740">
                <a:tc>
                  <a:txBody>
                    <a:bodyPr/>
                    <a:lstStyle/>
                    <a:p>
                      <a:pPr algn="l" fontAlgn="b"/>
                      <a:r>
                        <a:rPr lang="en-US" sz="1400" b="0" i="0" u="none" strike="noStrike">
                          <a:solidFill>
                            <a:srgbClr val="000000"/>
                          </a:solidFill>
                          <a:latin typeface="Calibri"/>
                        </a:rPr>
                        <a:t>Circulate Package for SPK signatures (i.e. chop)</a:t>
                      </a:r>
                    </a:p>
                  </a:txBody>
                  <a:tcPr marL="7620" marR="7620" marT="7620" marB="0" anchor="b"/>
                </a:tc>
                <a:tc>
                  <a:txBody>
                    <a:bodyPr/>
                    <a:lstStyle/>
                    <a:p>
                      <a:pPr algn="ctr" fontAlgn="b"/>
                      <a:r>
                        <a:rPr lang="en-US" sz="1400" b="0" i="0" u="none" strike="noStrike">
                          <a:solidFill>
                            <a:srgbClr val="000000"/>
                          </a:solidFill>
                          <a:latin typeface="Calibri"/>
                        </a:rPr>
                        <a:t>9-Feb-15</a:t>
                      </a:r>
                    </a:p>
                  </a:txBody>
                  <a:tcPr marL="7620" marR="7620" marT="7620" marB="0" anchor="b"/>
                </a:tc>
                <a:tc>
                  <a:txBody>
                    <a:bodyPr/>
                    <a:lstStyle/>
                    <a:p>
                      <a:pPr algn="ctr" fontAlgn="b"/>
                      <a:r>
                        <a:rPr lang="en-US" sz="1400" b="0" i="0" u="none" strike="noStrike">
                          <a:solidFill>
                            <a:srgbClr val="000000"/>
                          </a:solidFill>
                          <a:latin typeface="Calibri"/>
                        </a:rPr>
                        <a:t>12-Feb-16</a:t>
                      </a:r>
                    </a:p>
                  </a:txBody>
                  <a:tcPr marL="7620" marR="7620" marT="7620" marB="0" anchor="b"/>
                </a:tc>
              </a:tr>
              <a:tr h="228600">
                <a:tc>
                  <a:txBody>
                    <a:bodyPr/>
                    <a:lstStyle/>
                    <a:p>
                      <a:pPr algn="l" fontAlgn="b"/>
                      <a:r>
                        <a:rPr lang="en-US" sz="1400" b="0" i="0" u="none" strike="noStrike">
                          <a:solidFill>
                            <a:srgbClr val="000000"/>
                          </a:solidFill>
                          <a:latin typeface="Calibri"/>
                        </a:rPr>
                        <a:t>Submit Final Watershed Report for approval*</a:t>
                      </a:r>
                    </a:p>
                  </a:txBody>
                  <a:tcPr marL="7620" marR="7620" marT="7620" marB="0" anchor="b"/>
                </a:tc>
                <a:tc>
                  <a:txBody>
                    <a:bodyPr/>
                    <a:lstStyle/>
                    <a:p>
                      <a:pPr algn="ctr" fontAlgn="b"/>
                      <a:r>
                        <a:rPr lang="en-US" sz="1400" b="0" i="0" u="none" strike="noStrike">
                          <a:solidFill>
                            <a:srgbClr val="000000"/>
                          </a:solidFill>
                          <a:latin typeface="Calibri"/>
                        </a:rPr>
                        <a:t> </a:t>
                      </a:r>
                    </a:p>
                  </a:txBody>
                  <a:tcPr marL="7620" marR="7620" marT="7620" marB="0" anchor="b"/>
                </a:tc>
                <a:tc>
                  <a:txBody>
                    <a:bodyPr/>
                    <a:lstStyle/>
                    <a:p>
                      <a:pPr algn="ctr" fontAlgn="b"/>
                      <a:r>
                        <a:rPr lang="en-US" sz="1400" b="0" i="0" u="none" strike="noStrike">
                          <a:solidFill>
                            <a:srgbClr val="000000"/>
                          </a:solidFill>
                          <a:latin typeface="Calibri"/>
                        </a:rPr>
                        <a:t>12-Feb-16</a:t>
                      </a:r>
                    </a:p>
                  </a:txBody>
                  <a:tcPr marL="7620" marR="7620" marT="7620" marB="0" anchor="b"/>
                </a:tc>
              </a:tr>
              <a:tr h="228600">
                <a:tc>
                  <a:txBody>
                    <a:bodyPr/>
                    <a:lstStyle/>
                    <a:p>
                      <a:pPr algn="l" fontAlgn="b"/>
                      <a:r>
                        <a:rPr lang="en-US" sz="1400" b="1" i="0" u="none" strike="noStrike">
                          <a:solidFill>
                            <a:srgbClr val="000000"/>
                          </a:solidFill>
                          <a:latin typeface="Calibri"/>
                        </a:rPr>
                        <a:t>REPORT APPROVAL </a:t>
                      </a:r>
                    </a:p>
                  </a:txBody>
                  <a:tcPr marL="7620" marR="7620" marT="7620" marB="0" anchor="b"/>
                </a:tc>
                <a:tc>
                  <a:txBody>
                    <a:bodyPr/>
                    <a:lstStyle/>
                    <a:p>
                      <a:pPr algn="ctr" fontAlgn="b"/>
                      <a:r>
                        <a:rPr lang="en-US" sz="1400" b="1" i="0" u="none" strike="noStrike">
                          <a:solidFill>
                            <a:srgbClr val="000000"/>
                          </a:solidFill>
                          <a:latin typeface="Calibri"/>
                        </a:rPr>
                        <a:t>16-Feb-16</a:t>
                      </a:r>
                    </a:p>
                  </a:txBody>
                  <a:tcPr marL="7620" marR="7620" marT="7620" marB="0" anchor="b"/>
                </a:tc>
                <a:tc>
                  <a:txBody>
                    <a:bodyPr/>
                    <a:lstStyle/>
                    <a:p>
                      <a:pPr algn="ctr" fontAlgn="b"/>
                      <a:r>
                        <a:rPr lang="en-US" sz="1400" b="1" i="0" u="none" strike="noStrike" dirty="0">
                          <a:solidFill>
                            <a:srgbClr val="000000"/>
                          </a:solidFill>
                          <a:latin typeface="Calibri"/>
                        </a:rPr>
                        <a:t>16-Mar-16</a:t>
                      </a:r>
                    </a:p>
                  </a:txBody>
                  <a:tcPr marL="7620" marR="7620" marT="7620" marB="0" anchor="b"/>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Current Activities</a:t>
            </a:r>
            <a:endParaRPr lang="en-US" dirty="0"/>
          </a:p>
        </p:txBody>
      </p:sp>
      <p:sp>
        <p:nvSpPr>
          <p:cNvPr id="3" name="Content Placeholder 2"/>
          <p:cNvSpPr>
            <a:spLocks noGrp="1"/>
          </p:cNvSpPr>
          <p:nvPr>
            <p:ph idx="1"/>
          </p:nvPr>
        </p:nvSpPr>
        <p:spPr>
          <a:xfrm>
            <a:off x="457200" y="1600200"/>
            <a:ext cx="8229600" cy="4419600"/>
          </a:xfrm>
        </p:spPr>
        <p:txBody>
          <a:bodyPr/>
          <a:lstStyle/>
          <a:p>
            <a:pPr marL="342900" lvl="1" indent="-342900">
              <a:buSzTx/>
              <a:buFont typeface="Wingdings" pitchFamily="2" charset="2"/>
              <a:buChar char="§"/>
            </a:pPr>
            <a:r>
              <a:rPr lang="en-US" sz="2400" dirty="0" smtClean="0"/>
              <a:t>Completing sponsor and District Quality Control reviews</a:t>
            </a:r>
          </a:p>
          <a:p>
            <a:pPr marL="342900" lvl="1" indent="-342900">
              <a:buSzTx/>
              <a:buFont typeface="Wingdings" pitchFamily="2" charset="2"/>
              <a:buChar char="§"/>
            </a:pPr>
            <a:r>
              <a:rPr lang="en-US" sz="2400" dirty="0" smtClean="0"/>
              <a:t>Will send to South Pacific Division and to public for review this month</a:t>
            </a:r>
          </a:p>
          <a:p>
            <a:pPr marL="342900" lvl="1" indent="-342900">
              <a:buSzTx/>
              <a:buFont typeface="Wingdings" pitchFamily="2" charset="2"/>
              <a:buChar char="§"/>
            </a:pPr>
            <a:endParaRPr lang="en-US" sz="2400" dirty="0" smtClean="0"/>
          </a:p>
          <a:p>
            <a:pPr marL="342900" lvl="1" indent="-342900">
              <a:buSzTx/>
              <a:buFont typeface="Wingdings" pitchFamily="2" charset="2"/>
              <a:buChar char="§"/>
            </a:pPr>
            <a:endParaRPr lang="en-US" sz="1600" dirty="0" smtClean="0"/>
          </a:p>
          <a:p>
            <a:endParaRPr lang="en-US" dirty="0"/>
          </a:p>
        </p:txBody>
      </p:sp>
      <p:sp>
        <p:nvSpPr>
          <p:cNvPr id="4" name="Slide Number Placeholder 6"/>
          <p:cNvSpPr>
            <a:spLocks noGrp="1"/>
          </p:cNvSpPr>
          <p:nvPr>
            <p:ph type="sldNum" sz="quarter" idx="10"/>
          </p:nvPr>
        </p:nvSpPr>
        <p:spPr>
          <a:xfrm>
            <a:off x="3505200" y="6324600"/>
            <a:ext cx="2133600" cy="400050"/>
          </a:xfrm>
        </p:spPr>
        <p:txBody>
          <a:bodyPr/>
          <a:lstStyle/>
          <a:p>
            <a:fld id="{35075C6D-0D1A-4382-BFF0-85556586299C}"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cs typeface="Arial" pitchFamily="34" charset="0"/>
              </a:rPr>
              <a:t>Planning Goals</a:t>
            </a:r>
            <a:endParaRPr lang="en-US" dirty="0">
              <a:cs typeface="Arial" pitchFamily="34" charset="0"/>
            </a:endParaRPr>
          </a:p>
        </p:txBody>
      </p:sp>
      <p:sp>
        <p:nvSpPr>
          <p:cNvPr id="7" name="Slide Number Placeholder 6"/>
          <p:cNvSpPr>
            <a:spLocks noGrp="1"/>
          </p:cNvSpPr>
          <p:nvPr>
            <p:ph type="sldNum" sz="quarter" idx="10"/>
          </p:nvPr>
        </p:nvSpPr>
        <p:spPr/>
        <p:txBody>
          <a:bodyPr/>
          <a:lstStyle/>
          <a:p>
            <a:fld id="{35075C6D-0D1A-4382-BFF0-85556586299C}" type="slidenum">
              <a:rPr lang="en-US" smtClean="0"/>
              <a:pPr/>
              <a:t>11</a:t>
            </a:fld>
            <a:endParaRPr lang="en-US" dirty="0"/>
          </a:p>
        </p:txBody>
      </p:sp>
      <p:sp>
        <p:nvSpPr>
          <p:cNvPr id="6" name="Content Placeholder 5"/>
          <p:cNvSpPr>
            <a:spLocks noGrp="1"/>
          </p:cNvSpPr>
          <p:nvPr>
            <p:ph idx="1"/>
          </p:nvPr>
        </p:nvSpPr>
        <p:spPr>
          <a:xfrm>
            <a:off x="228600" y="762000"/>
            <a:ext cx="8915400" cy="5105400"/>
          </a:xfrm>
        </p:spPr>
        <p:txBody>
          <a:bodyPr/>
          <a:lstStyle/>
          <a:p>
            <a:pPr lvl="0">
              <a:buNone/>
            </a:pPr>
            <a:r>
              <a:rPr lang="en-US" sz="2400" u="sng" dirty="0" smtClean="0"/>
              <a:t>Flood Risk Management</a:t>
            </a:r>
          </a:p>
          <a:p>
            <a:pPr lvl="0"/>
            <a:r>
              <a:rPr lang="en-US" sz="2400" dirty="0" smtClean="0"/>
              <a:t>Reduce the risk to public safety from flooding in the Sacramento River Basin; </a:t>
            </a:r>
          </a:p>
          <a:p>
            <a:pPr lvl="0"/>
            <a:r>
              <a:rPr lang="en-US" sz="2400" dirty="0" smtClean="0"/>
              <a:t>Reduce the risk of damages to residential, agricultural and commercial/industrial areas, and roads and other critical infrastructure due to flooding;</a:t>
            </a:r>
          </a:p>
          <a:p>
            <a:pPr lvl="0">
              <a:buNone/>
            </a:pPr>
            <a:r>
              <a:rPr lang="en-US" sz="2400" u="sng" dirty="0" smtClean="0"/>
              <a:t>Ecosystem Restoration </a:t>
            </a:r>
          </a:p>
          <a:p>
            <a:pPr lvl="0"/>
            <a:r>
              <a:rPr lang="en-US" sz="2400" dirty="0" smtClean="0"/>
              <a:t>Restore aquatic habitat for the Sacramento River ecosystem;</a:t>
            </a:r>
          </a:p>
          <a:p>
            <a:pPr lvl="0"/>
            <a:r>
              <a:rPr lang="en-US" sz="2400" dirty="0" smtClean="0"/>
              <a:t>Restore natural stream processes in the Sacramento River; and </a:t>
            </a:r>
          </a:p>
          <a:p>
            <a:pPr lvl="0">
              <a:buNone/>
            </a:pPr>
            <a:r>
              <a:rPr lang="en-US" sz="2400" u="sng" dirty="0" smtClean="0"/>
              <a:t>Water Supply/Conservation</a:t>
            </a:r>
          </a:p>
          <a:p>
            <a:pPr lvl="0"/>
            <a:r>
              <a:rPr lang="en-US" sz="2400" dirty="0" smtClean="0"/>
              <a:t>Improve water supply reliability and availability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3600" dirty="0" smtClean="0"/>
              <a:t>Array of Flood Risk Management</a:t>
            </a:r>
            <a:br>
              <a:rPr lang="en-US" sz="3600" dirty="0" smtClean="0"/>
            </a:br>
            <a:r>
              <a:rPr lang="en-US" sz="3600" dirty="0" smtClean="0"/>
              <a:t>Management Measures</a:t>
            </a:r>
            <a:endParaRPr lang="en-US" sz="3600" dirty="0"/>
          </a:p>
        </p:txBody>
      </p:sp>
      <p:graphicFrame>
        <p:nvGraphicFramePr>
          <p:cNvPr id="4" name="Content Placeholder 3"/>
          <p:cNvGraphicFramePr>
            <a:graphicFrameLocks noGrp="1"/>
          </p:cNvGraphicFramePr>
          <p:nvPr>
            <p:ph idx="1"/>
          </p:nvPr>
        </p:nvGraphicFramePr>
        <p:xfrm>
          <a:off x="228600" y="1676400"/>
          <a:ext cx="8763000" cy="3470148"/>
        </p:xfrm>
        <a:graphic>
          <a:graphicData uri="http://schemas.openxmlformats.org/drawingml/2006/table">
            <a:tbl>
              <a:tblPr/>
              <a:tblGrid>
                <a:gridCol w="4419600"/>
                <a:gridCol w="4343400"/>
              </a:tblGrid>
              <a:tr h="0">
                <a:tc>
                  <a:txBody>
                    <a:bodyPr/>
                    <a:lstStyle/>
                    <a:p>
                      <a:pPr marL="0" marR="0">
                        <a:lnSpc>
                          <a:spcPct val="115000"/>
                        </a:lnSpc>
                        <a:spcBef>
                          <a:spcPts val="0"/>
                        </a:spcBef>
                        <a:spcAft>
                          <a:spcPts val="0"/>
                        </a:spcAft>
                      </a:pPr>
                      <a:r>
                        <a:rPr lang="en-US" sz="1800" dirty="0">
                          <a:latin typeface="+mj-lt"/>
                          <a:ea typeface="Times New Roman"/>
                          <a:cs typeface="Times New Roman"/>
                        </a:rPr>
                        <a:t>1.  Widen </a:t>
                      </a:r>
                      <a:r>
                        <a:rPr lang="en-US" sz="1800" dirty="0" smtClean="0">
                          <a:latin typeface="+mj-lt"/>
                          <a:ea typeface="Times New Roman"/>
                          <a:cs typeface="Times New Roman"/>
                        </a:rPr>
                        <a:t>bypasses</a:t>
                      </a:r>
                      <a:endParaRPr lang="en-US" sz="1800" dirty="0">
                        <a:latin typeface="+mj-lt"/>
                        <a:ea typeface="Times New Roman"/>
                        <a:cs typeface="Times New Roman"/>
                      </a:endParaRPr>
                    </a:p>
                    <a:p>
                      <a:pPr marL="342900" marR="0" indent="-342900">
                        <a:lnSpc>
                          <a:spcPct val="115000"/>
                        </a:lnSpc>
                        <a:spcBef>
                          <a:spcPts val="0"/>
                        </a:spcBef>
                        <a:spcAft>
                          <a:spcPts val="0"/>
                        </a:spcAft>
                        <a:buAutoNum type="arabicPeriod" startAt="2"/>
                      </a:pPr>
                      <a:r>
                        <a:rPr lang="en-US" sz="1800" dirty="0" smtClean="0">
                          <a:latin typeface="+mj-lt"/>
                          <a:ea typeface="Times New Roman"/>
                          <a:cs typeface="Times New Roman"/>
                        </a:rPr>
                        <a:t>Create</a:t>
                      </a:r>
                      <a:r>
                        <a:rPr lang="en-US" sz="1800" baseline="0" dirty="0" smtClean="0">
                          <a:latin typeface="+mj-lt"/>
                          <a:ea typeface="Times New Roman"/>
                          <a:cs typeface="Times New Roman"/>
                        </a:rPr>
                        <a:t> n</a:t>
                      </a:r>
                      <a:r>
                        <a:rPr lang="en-US" sz="1800" dirty="0" smtClean="0">
                          <a:latin typeface="+mj-lt"/>
                          <a:ea typeface="Times New Roman"/>
                          <a:cs typeface="Times New Roman"/>
                        </a:rPr>
                        <a:t>ew bypasses</a:t>
                      </a:r>
                    </a:p>
                    <a:p>
                      <a:pPr marL="342900" marR="0" indent="-342900">
                        <a:lnSpc>
                          <a:spcPct val="115000"/>
                        </a:lnSpc>
                        <a:spcBef>
                          <a:spcPts val="0"/>
                        </a:spcBef>
                        <a:spcAft>
                          <a:spcPts val="0"/>
                        </a:spcAft>
                        <a:buAutoNum type="arabicPeriod" startAt="2"/>
                      </a:pPr>
                      <a:r>
                        <a:rPr lang="en-US" sz="1800" kern="1200" dirty="0" smtClean="0">
                          <a:solidFill>
                            <a:schemeClr val="tx1"/>
                          </a:solidFill>
                          <a:latin typeface="+mn-lt"/>
                          <a:ea typeface="Times New Roman"/>
                          <a:cs typeface="Times New Roman"/>
                        </a:rPr>
                        <a:t>Modify weirs</a:t>
                      </a:r>
                    </a:p>
                    <a:p>
                      <a:pPr marL="0" marR="0">
                        <a:lnSpc>
                          <a:spcPct val="115000"/>
                        </a:lnSpc>
                        <a:spcBef>
                          <a:spcPts val="0"/>
                        </a:spcBef>
                        <a:spcAft>
                          <a:spcPts val="0"/>
                        </a:spcAft>
                      </a:pPr>
                      <a:r>
                        <a:rPr lang="en-US" sz="1800" kern="1200" dirty="0" smtClean="0">
                          <a:solidFill>
                            <a:schemeClr val="tx1"/>
                          </a:solidFill>
                          <a:latin typeface="+mn-lt"/>
                          <a:ea typeface="Times New Roman"/>
                          <a:cs typeface="Times New Roman"/>
                        </a:rPr>
                        <a:t>4.  Optimize operation of weirs</a:t>
                      </a:r>
                    </a:p>
                    <a:p>
                      <a:pPr marL="0" marR="0">
                        <a:lnSpc>
                          <a:spcPct val="115000"/>
                        </a:lnSpc>
                        <a:spcBef>
                          <a:spcPts val="0"/>
                        </a:spcBef>
                        <a:spcAft>
                          <a:spcPts val="0"/>
                        </a:spcAft>
                      </a:pPr>
                      <a:r>
                        <a:rPr lang="en-US" sz="1800" kern="1200" dirty="0" smtClean="0">
                          <a:solidFill>
                            <a:schemeClr val="tx1"/>
                          </a:solidFill>
                          <a:latin typeface="+mn-lt"/>
                          <a:ea typeface="Times New Roman"/>
                          <a:cs typeface="Times New Roman"/>
                        </a:rPr>
                        <a:t>5.  Automate weir operations</a:t>
                      </a:r>
                    </a:p>
                    <a:p>
                      <a:pPr marL="342900" marR="0" indent="-342900">
                        <a:lnSpc>
                          <a:spcPct val="115000"/>
                        </a:lnSpc>
                        <a:spcBef>
                          <a:spcPts val="0"/>
                        </a:spcBef>
                        <a:spcAft>
                          <a:spcPts val="0"/>
                        </a:spcAft>
                        <a:buAutoNum type="arabicPeriod" startAt="6"/>
                      </a:pPr>
                      <a:r>
                        <a:rPr lang="en-US" sz="1800" kern="1200" dirty="0" smtClean="0">
                          <a:solidFill>
                            <a:schemeClr val="tx1"/>
                          </a:solidFill>
                          <a:latin typeface="+mn-lt"/>
                          <a:ea typeface="Times New Roman"/>
                          <a:cs typeface="Times New Roman"/>
                        </a:rPr>
                        <a:t>Remove/modify obstructions</a:t>
                      </a:r>
                      <a:endParaRPr lang="en-US" sz="1800" kern="1200" dirty="0" smtClean="0">
                        <a:solidFill>
                          <a:schemeClr val="tx1"/>
                        </a:solidFill>
                        <a:latin typeface="+mj-lt"/>
                        <a:ea typeface="Times New Roman"/>
                        <a:cs typeface="Times New Roman"/>
                      </a:endParaRPr>
                    </a:p>
                    <a:p>
                      <a:pPr marL="342900" marR="0" indent="-342900">
                        <a:lnSpc>
                          <a:spcPct val="115000"/>
                        </a:lnSpc>
                        <a:spcBef>
                          <a:spcPts val="0"/>
                        </a:spcBef>
                        <a:spcAft>
                          <a:spcPts val="0"/>
                        </a:spcAft>
                        <a:buAutoNum type="arabicPeriod" startAt="6"/>
                      </a:pPr>
                      <a:r>
                        <a:rPr lang="en-US" sz="1800" kern="1200" dirty="0" smtClean="0">
                          <a:solidFill>
                            <a:schemeClr val="tx1"/>
                          </a:solidFill>
                          <a:latin typeface="+mn-lt"/>
                          <a:ea typeface="Times New Roman"/>
                          <a:cs typeface="Times New Roman"/>
                        </a:rPr>
                        <a:t>Raise/strengthen existing levees</a:t>
                      </a:r>
                      <a:endParaRPr lang="en-US" sz="1800" kern="1200" dirty="0">
                        <a:solidFill>
                          <a:schemeClr val="tx1"/>
                        </a:solidFill>
                        <a:latin typeface="+mj-lt"/>
                        <a:ea typeface="Times New Roman"/>
                        <a:cs typeface="Times New Roman"/>
                      </a:endParaRPr>
                    </a:p>
                    <a:p>
                      <a:pPr marL="342900" marR="0" indent="-342900">
                        <a:lnSpc>
                          <a:spcPct val="115000"/>
                        </a:lnSpc>
                        <a:spcBef>
                          <a:spcPts val="0"/>
                        </a:spcBef>
                        <a:spcAft>
                          <a:spcPts val="0"/>
                        </a:spcAft>
                        <a:buAutoNum type="arabicPeriod" startAt="6"/>
                      </a:pPr>
                      <a:r>
                        <a:rPr lang="en-US" sz="1800" dirty="0" smtClean="0">
                          <a:latin typeface="+mj-lt"/>
                          <a:ea typeface="Times New Roman"/>
                          <a:cs typeface="Times New Roman"/>
                        </a:rPr>
                        <a:t>New levees</a:t>
                      </a:r>
                      <a:endParaRPr lang="en-US" sz="1800" dirty="0">
                        <a:latin typeface="+mj-lt"/>
                        <a:ea typeface="Times New Roman"/>
                        <a:cs typeface="Times New Roman"/>
                      </a:endParaRPr>
                    </a:p>
                    <a:p>
                      <a:pPr marL="342900" marR="0" indent="-342900">
                        <a:lnSpc>
                          <a:spcPct val="115000"/>
                        </a:lnSpc>
                        <a:spcBef>
                          <a:spcPts val="0"/>
                        </a:spcBef>
                        <a:spcAft>
                          <a:spcPts val="0"/>
                        </a:spcAft>
                        <a:buAutoNum type="arabicPeriod" startAt="6"/>
                      </a:pPr>
                      <a:r>
                        <a:rPr lang="en-US" sz="1800" dirty="0" smtClean="0">
                          <a:latin typeface="+mj-lt"/>
                          <a:ea typeface="Times New Roman"/>
                          <a:cs typeface="Times New Roman"/>
                        </a:rPr>
                        <a:t>Setback levees</a:t>
                      </a:r>
                    </a:p>
                    <a:p>
                      <a:pPr marL="342900" marR="0" indent="-342900">
                        <a:lnSpc>
                          <a:spcPct val="115000"/>
                        </a:lnSpc>
                        <a:spcBef>
                          <a:spcPts val="0"/>
                        </a:spcBef>
                        <a:spcAft>
                          <a:spcPts val="0"/>
                        </a:spcAft>
                        <a:buAutoNum type="arabicPeriod" startAt="6"/>
                      </a:pPr>
                      <a:r>
                        <a:rPr lang="en-US" sz="1800" dirty="0" smtClean="0">
                          <a:latin typeface="+mj-lt"/>
                          <a:ea typeface="Times New Roman"/>
                          <a:cs typeface="Times New Roman"/>
                        </a:rPr>
                        <a:t>Coordinated </a:t>
                      </a:r>
                      <a:r>
                        <a:rPr lang="en-US" sz="1800" dirty="0">
                          <a:latin typeface="+mj-lt"/>
                          <a:ea typeface="Times New Roman"/>
                          <a:cs typeface="Times New Roman"/>
                        </a:rPr>
                        <a:t>emergency </a:t>
                      </a:r>
                      <a:r>
                        <a:rPr lang="en-US" sz="1800" dirty="0" smtClean="0">
                          <a:latin typeface="+mj-lt"/>
                          <a:ea typeface="Times New Roman"/>
                          <a:cs typeface="Times New Roman"/>
                        </a:rPr>
                        <a:t>response plans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indent="-342900" algn="l" defTabSz="914400" rtl="0" eaLnBrk="1" fontAlgn="auto" latinLnBrk="0" hangingPunct="1">
                        <a:lnSpc>
                          <a:spcPct val="115000"/>
                        </a:lnSpc>
                        <a:spcBef>
                          <a:spcPts val="0"/>
                        </a:spcBef>
                        <a:spcAft>
                          <a:spcPts val="0"/>
                        </a:spcAft>
                        <a:buClrTx/>
                        <a:buSzTx/>
                        <a:buFontTx/>
                        <a:buAutoNum type="arabicPeriod" startAt="11"/>
                        <a:tabLst/>
                        <a:defRPr/>
                      </a:pPr>
                      <a:r>
                        <a:rPr lang="en-US" sz="1800" dirty="0" smtClean="0">
                          <a:latin typeface="+mj-lt"/>
                          <a:ea typeface="Times New Roman"/>
                          <a:cs typeface="Times New Roman"/>
                        </a:rPr>
                        <a:t> Flood </a:t>
                      </a:r>
                      <a:r>
                        <a:rPr lang="en-US" sz="1800" dirty="0">
                          <a:latin typeface="+mj-lt"/>
                          <a:ea typeface="Times New Roman"/>
                          <a:cs typeface="Times New Roman"/>
                        </a:rPr>
                        <a:t>recovery </a:t>
                      </a:r>
                      <a:r>
                        <a:rPr lang="en-US" sz="1800" dirty="0" smtClean="0">
                          <a:latin typeface="+mj-lt"/>
                          <a:ea typeface="Times New Roman"/>
                          <a:cs typeface="Times New Roman"/>
                        </a:rPr>
                        <a:t>plan</a:t>
                      </a:r>
                    </a:p>
                    <a:p>
                      <a:pPr marL="342900" marR="0" indent="-342900" algn="l" defTabSz="914400" rtl="0" eaLnBrk="1" fontAlgn="auto" latinLnBrk="0" hangingPunct="1">
                        <a:lnSpc>
                          <a:spcPct val="115000"/>
                        </a:lnSpc>
                        <a:spcBef>
                          <a:spcPts val="0"/>
                        </a:spcBef>
                        <a:spcAft>
                          <a:spcPts val="0"/>
                        </a:spcAft>
                        <a:buClrTx/>
                        <a:buSzTx/>
                        <a:buFontTx/>
                        <a:buAutoNum type="arabicPeriod" startAt="11"/>
                        <a:tabLst/>
                        <a:defRPr/>
                      </a:pPr>
                      <a:r>
                        <a:rPr lang="en-US" sz="1800" kern="1200" dirty="0" smtClean="0">
                          <a:solidFill>
                            <a:schemeClr val="tx1"/>
                          </a:solidFill>
                          <a:latin typeface="+mn-lt"/>
                          <a:ea typeface="Times New Roman"/>
                          <a:cs typeface="Times New Roman"/>
                        </a:rPr>
                        <a:t> Floodplain management plan</a:t>
                      </a:r>
                      <a:endParaRPr lang="en-US" sz="1800" dirty="0">
                        <a:latin typeface="+mj-lt"/>
                        <a:ea typeface="Times New Roman"/>
                        <a:cs typeface="Times New Roman"/>
                      </a:endParaRPr>
                    </a:p>
                    <a:p>
                      <a:pPr marL="0" marR="0">
                        <a:lnSpc>
                          <a:spcPct val="115000"/>
                        </a:lnSpc>
                        <a:spcBef>
                          <a:spcPts val="0"/>
                        </a:spcBef>
                        <a:spcAft>
                          <a:spcPts val="0"/>
                        </a:spcAft>
                      </a:pPr>
                      <a:r>
                        <a:rPr lang="en-US" sz="1800" dirty="0" smtClean="0">
                          <a:latin typeface="+mj-lt"/>
                          <a:ea typeface="Times New Roman"/>
                          <a:cs typeface="Times New Roman"/>
                        </a:rPr>
                        <a:t>13</a:t>
                      </a:r>
                      <a:r>
                        <a:rPr lang="en-US" sz="1800" dirty="0">
                          <a:latin typeface="+mj-lt"/>
                          <a:ea typeface="Times New Roman"/>
                          <a:cs typeface="Times New Roman"/>
                        </a:rPr>
                        <a:t>. </a:t>
                      </a:r>
                      <a:r>
                        <a:rPr lang="en-US" sz="1800" dirty="0" smtClean="0">
                          <a:latin typeface="+mj-lt"/>
                          <a:ea typeface="Times New Roman"/>
                          <a:cs typeface="Times New Roman"/>
                        </a:rPr>
                        <a:t>Create/enlarge floodplain </a:t>
                      </a:r>
                      <a:r>
                        <a:rPr lang="en-US" sz="1800" dirty="0">
                          <a:latin typeface="+mj-lt"/>
                          <a:ea typeface="Times New Roman"/>
                          <a:cs typeface="Times New Roman"/>
                        </a:rPr>
                        <a:t>storage</a:t>
                      </a:r>
                    </a:p>
                    <a:p>
                      <a:pPr marL="342900" marR="0" indent="-342900">
                        <a:lnSpc>
                          <a:spcPct val="115000"/>
                        </a:lnSpc>
                        <a:spcBef>
                          <a:spcPts val="0"/>
                        </a:spcBef>
                        <a:spcAft>
                          <a:spcPts val="0"/>
                        </a:spcAft>
                        <a:buAutoNum type="arabicPeriod" startAt="14"/>
                      </a:pPr>
                      <a:r>
                        <a:rPr lang="en-US" sz="1800" dirty="0" smtClean="0">
                          <a:latin typeface="+mj-lt"/>
                          <a:ea typeface="Times New Roman"/>
                          <a:cs typeface="Times New Roman"/>
                        </a:rPr>
                        <a:t> Purchase </a:t>
                      </a:r>
                      <a:r>
                        <a:rPr lang="en-US" sz="1800" dirty="0">
                          <a:latin typeface="+mj-lt"/>
                          <a:ea typeface="Times New Roman"/>
                          <a:cs typeface="Times New Roman"/>
                        </a:rPr>
                        <a:t>flowage </a:t>
                      </a:r>
                      <a:r>
                        <a:rPr lang="en-US" sz="1800" dirty="0" smtClean="0">
                          <a:latin typeface="+mj-lt"/>
                          <a:ea typeface="Times New Roman"/>
                          <a:cs typeface="Times New Roman"/>
                        </a:rPr>
                        <a:t>easements</a:t>
                      </a:r>
                    </a:p>
                    <a:p>
                      <a:pPr marL="342900" marR="0" indent="-342900">
                        <a:lnSpc>
                          <a:spcPct val="115000"/>
                        </a:lnSpc>
                        <a:spcBef>
                          <a:spcPts val="0"/>
                        </a:spcBef>
                        <a:spcAft>
                          <a:spcPts val="0"/>
                        </a:spcAft>
                        <a:buAutoNum type="arabicPeriod" startAt="14"/>
                      </a:pPr>
                      <a:r>
                        <a:rPr lang="en-US" sz="1800" kern="1200" dirty="0" smtClean="0">
                          <a:solidFill>
                            <a:schemeClr val="tx1"/>
                          </a:solidFill>
                          <a:latin typeface="+mn-lt"/>
                          <a:ea typeface="Times New Roman"/>
                          <a:cs typeface="Times New Roman"/>
                        </a:rPr>
                        <a:t> Re-operate/optimize reservoirs</a:t>
                      </a:r>
                      <a:endParaRPr lang="en-US" sz="1800" kern="1200" dirty="0" smtClean="0">
                        <a:solidFill>
                          <a:schemeClr val="tx1"/>
                        </a:solidFill>
                        <a:latin typeface="+mj-lt"/>
                        <a:ea typeface="Times New Roman"/>
                        <a:cs typeface="Times New Roman"/>
                      </a:endParaRPr>
                    </a:p>
                    <a:p>
                      <a:pPr marL="342900" marR="0" indent="-342900">
                        <a:lnSpc>
                          <a:spcPct val="115000"/>
                        </a:lnSpc>
                        <a:spcBef>
                          <a:spcPts val="0"/>
                        </a:spcBef>
                        <a:spcAft>
                          <a:spcPts val="0"/>
                        </a:spcAft>
                        <a:buAutoNum type="arabicPeriod" startAt="14"/>
                      </a:pPr>
                      <a:r>
                        <a:rPr lang="en-US" sz="1800" dirty="0" smtClean="0">
                          <a:latin typeface="+mj-lt"/>
                          <a:ea typeface="Times New Roman"/>
                          <a:cs typeface="Times New Roman"/>
                        </a:rPr>
                        <a:t> Raise/upgrade </a:t>
                      </a:r>
                      <a:r>
                        <a:rPr lang="en-US" sz="1800" dirty="0">
                          <a:latin typeface="+mj-lt"/>
                          <a:ea typeface="Times New Roman"/>
                          <a:cs typeface="Times New Roman"/>
                        </a:rPr>
                        <a:t>existing </a:t>
                      </a:r>
                      <a:r>
                        <a:rPr lang="en-US" sz="1800" dirty="0" smtClean="0">
                          <a:latin typeface="+mj-lt"/>
                          <a:ea typeface="Times New Roman"/>
                          <a:cs typeface="Times New Roman"/>
                        </a:rPr>
                        <a:t>dams</a:t>
                      </a:r>
                    </a:p>
                    <a:p>
                      <a:pPr marL="342900" marR="0" indent="-342900">
                        <a:lnSpc>
                          <a:spcPct val="115000"/>
                        </a:lnSpc>
                        <a:spcBef>
                          <a:spcPts val="0"/>
                        </a:spcBef>
                        <a:spcAft>
                          <a:spcPts val="0"/>
                        </a:spcAft>
                        <a:buAutoNum type="arabicPeriod" startAt="14"/>
                      </a:pPr>
                      <a:r>
                        <a:rPr lang="en-US" sz="1800" dirty="0" smtClean="0">
                          <a:latin typeface="+mj-lt"/>
                          <a:ea typeface="Times New Roman"/>
                          <a:cs typeface="Times New Roman"/>
                        </a:rPr>
                        <a:t> Forecast-based </a:t>
                      </a:r>
                      <a:r>
                        <a:rPr lang="en-US" sz="1800" dirty="0">
                          <a:latin typeface="+mj-lt"/>
                          <a:ea typeface="Times New Roman"/>
                          <a:cs typeface="Times New Roman"/>
                        </a:rPr>
                        <a:t>reservoir </a:t>
                      </a:r>
                      <a:r>
                        <a:rPr lang="en-US" sz="1800" dirty="0" smtClean="0">
                          <a:latin typeface="+mj-lt"/>
                          <a:ea typeface="Times New Roman"/>
                          <a:cs typeface="Times New Roman"/>
                        </a:rPr>
                        <a:t>operations</a:t>
                      </a:r>
                    </a:p>
                    <a:p>
                      <a:pPr marL="342900" marR="0" indent="-342900">
                        <a:lnSpc>
                          <a:spcPct val="115000"/>
                        </a:lnSpc>
                        <a:spcBef>
                          <a:spcPts val="0"/>
                        </a:spcBef>
                        <a:spcAft>
                          <a:spcPts val="0"/>
                        </a:spcAft>
                        <a:buAutoNum type="arabicPeriod" startAt="14"/>
                      </a:pPr>
                      <a:r>
                        <a:rPr lang="en-US" sz="1800" kern="1200" dirty="0" smtClean="0">
                          <a:solidFill>
                            <a:schemeClr val="tx1"/>
                          </a:solidFill>
                          <a:latin typeface="+mn-lt"/>
                          <a:ea typeface="Times New Roman"/>
                          <a:cs typeface="Times New Roman"/>
                        </a:rPr>
                        <a:t> Re-allocate storage in reservoirs</a:t>
                      </a:r>
                      <a:endParaRPr lang="en-US" sz="1800" dirty="0">
                        <a:latin typeface="+mj-lt"/>
                        <a:ea typeface="Times New Roman"/>
                        <a:cs typeface="Times New Roman"/>
                      </a:endParaRPr>
                    </a:p>
                    <a:p>
                      <a:pPr marL="0" marR="0">
                        <a:lnSpc>
                          <a:spcPct val="115000"/>
                        </a:lnSpc>
                        <a:spcBef>
                          <a:spcPts val="0"/>
                        </a:spcBef>
                        <a:spcAft>
                          <a:spcPts val="0"/>
                        </a:spcAft>
                      </a:pPr>
                      <a:r>
                        <a:rPr lang="en-US" sz="1800" dirty="0" smtClean="0">
                          <a:latin typeface="+mj-lt"/>
                          <a:ea typeface="Times New Roman"/>
                          <a:cs typeface="Times New Roman"/>
                        </a:rPr>
                        <a:t>19. Construct </a:t>
                      </a:r>
                      <a:r>
                        <a:rPr lang="en-US" sz="1800" dirty="0">
                          <a:latin typeface="+mj-lt"/>
                          <a:ea typeface="Times New Roman"/>
                          <a:cs typeface="Times New Roman"/>
                        </a:rPr>
                        <a:t>new </a:t>
                      </a:r>
                      <a:r>
                        <a:rPr lang="en-US" sz="1800" dirty="0" smtClean="0">
                          <a:latin typeface="+mj-lt"/>
                          <a:ea typeface="Times New Roman"/>
                          <a:cs typeface="Times New Roman"/>
                        </a:rPr>
                        <a:t>dams</a:t>
                      </a:r>
                    </a:p>
                    <a:p>
                      <a:pPr marL="0" marR="0">
                        <a:lnSpc>
                          <a:spcPct val="115000"/>
                        </a:lnSpc>
                        <a:spcBef>
                          <a:spcPts val="0"/>
                        </a:spcBef>
                        <a:spcAft>
                          <a:spcPts val="0"/>
                        </a:spcAft>
                      </a:pPr>
                      <a:endParaRPr lang="en-US"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6"/>
          <p:cNvSpPr>
            <a:spLocks noGrp="1"/>
          </p:cNvSpPr>
          <p:nvPr>
            <p:ph type="sldNum" sz="quarter" idx="10"/>
          </p:nvPr>
        </p:nvSpPr>
        <p:spPr>
          <a:xfrm>
            <a:off x="3505200" y="6324600"/>
            <a:ext cx="2133600" cy="400050"/>
          </a:xfrm>
        </p:spPr>
        <p:txBody>
          <a:bodyPr/>
          <a:lstStyle/>
          <a:p>
            <a:fld id="{35075C6D-0D1A-4382-BFF0-85556586299C}"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Array of Ecosystem Restoration</a:t>
            </a:r>
            <a:br>
              <a:rPr lang="en-US" sz="3600" dirty="0" smtClean="0"/>
            </a:br>
            <a:r>
              <a:rPr lang="en-US" sz="3600" dirty="0" smtClean="0"/>
              <a:t>Management Measures</a:t>
            </a:r>
            <a:endParaRPr lang="en-US" sz="3600" dirty="0"/>
          </a:p>
        </p:txBody>
      </p:sp>
      <p:graphicFrame>
        <p:nvGraphicFramePr>
          <p:cNvPr id="6" name="Content Placeholder 5"/>
          <p:cNvGraphicFramePr>
            <a:graphicFrameLocks noGrp="1"/>
          </p:cNvGraphicFramePr>
          <p:nvPr>
            <p:ph idx="1"/>
          </p:nvPr>
        </p:nvGraphicFramePr>
        <p:xfrm>
          <a:off x="152400" y="1905000"/>
          <a:ext cx="8839200" cy="3470148"/>
        </p:xfrm>
        <a:graphic>
          <a:graphicData uri="http://schemas.openxmlformats.org/drawingml/2006/table">
            <a:tbl>
              <a:tblPr/>
              <a:tblGrid>
                <a:gridCol w="4648200"/>
                <a:gridCol w="4191000"/>
              </a:tblGrid>
              <a:tr h="0">
                <a:tc>
                  <a:txBody>
                    <a:bodyPr/>
                    <a:lstStyle/>
                    <a:p>
                      <a:pPr marL="0" marR="0">
                        <a:lnSpc>
                          <a:spcPct val="115000"/>
                        </a:lnSpc>
                        <a:spcBef>
                          <a:spcPts val="0"/>
                        </a:spcBef>
                        <a:spcAft>
                          <a:spcPts val="0"/>
                        </a:spcAft>
                      </a:pPr>
                      <a:r>
                        <a:rPr lang="en-US" sz="1800" dirty="0">
                          <a:latin typeface="+mn-lt"/>
                          <a:ea typeface="Times New Roman"/>
                          <a:cs typeface="Times New Roman"/>
                        </a:rPr>
                        <a:t>1.  </a:t>
                      </a:r>
                      <a:r>
                        <a:rPr lang="en-US" sz="1800" dirty="0" smtClean="0">
                          <a:latin typeface="+mn-lt"/>
                          <a:ea typeface="Times New Roman"/>
                          <a:cs typeface="Times New Roman"/>
                        </a:rPr>
                        <a:t>Increase shaded </a:t>
                      </a:r>
                      <a:r>
                        <a:rPr lang="en-US" sz="1800" dirty="0">
                          <a:latin typeface="+mn-lt"/>
                          <a:ea typeface="Times New Roman"/>
                          <a:cs typeface="Times New Roman"/>
                        </a:rPr>
                        <a:t>riverine aquatic habitat</a:t>
                      </a:r>
                    </a:p>
                    <a:p>
                      <a:pPr marL="0" marR="0">
                        <a:lnSpc>
                          <a:spcPct val="115000"/>
                        </a:lnSpc>
                        <a:spcBef>
                          <a:spcPts val="0"/>
                        </a:spcBef>
                        <a:spcAft>
                          <a:spcPts val="0"/>
                        </a:spcAft>
                      </a:pPr>
                      <a:r>
                        <a:rPr lang="en-US" sz="1800" dirty="0">
                          <a:latin typeface="+mn-lt"/>
                          <a:ea typeface="Times New Roman"/>
                          <a:cs typeface="Times New Roman"/>
                        </a:rPr>
                        <a:t>2. </a:t>
                      </a:r>
                      <a:r>
                        <a:rPr lang="en-US" sz="1800" dirty="0" smtClean="0">
                          <a:latin typeface="+mn-lt"/>
                          <a:ea typeface="Times New Roman"/>
                          <a:cs typeface="Times New Roman"/>
                        </a:rPr>
                        <a:t> </a:t>
                      </a:r>
                      <a:r>
                        <a:rPr lang="en-US" sz="1800" baseline="0" dirty="0" smtClean="0">
                          <a:latin typeface="+mn-lt"/>
                          <a:ea typeface="Times New Roman"/>
                          <a:cs typeface="Times New Roman"/>
                        </a:rPr>
                        <a:t>Increase </a:t>
                      </a:r>
                      <a:r>
                        <a:rPr lang="en-US" sz="1800" baseline="0" dirty="0" err="1" smtClean="0">
                          <a:latin typeface="+mn-lt"/>
                          <a:ea typeface="Times New Roman"/>
                          <a:cs typeface="Times New Roman"/>
                        </a:rPr>
                        <a:t>riverine</a:t>
                      </a:r>
                      <a:r>
                        <a:rPr lang="en-US" sz="1800" baseline="0" dirty="0" smtClean="0">
                          <a:latin typeface="+mn-lt"/>
                          <a:ea typeface="Times New Roman"/>
                          <a:cs typeface="Times New Roman"/>
                        </a:rPr>
                        <a:t> aquatic habitat</a:t>
                      </a:r>
                    </a:p>
                    <a:p>
                      <a:pPr marL="342900" marR="0" indent="-342900">
                        <a:lnSpc>
                          <a:spcPct val="115000"/>
                        </a:lnSpc>
                        <a:spcBef>
                          <a:spcPts val="0"/>
                        </a:spcBef>
                        <a:spcAft>
                          <a:spcPts val="0"/>
                        </a:spcAft>
                        <a:buAutoNum type="arabicPeriod" startAt="3"/>
                      </a:pPr>
                      <a:r>
                        <a:rPr lang="en-US" sz="1800" dirty="0" smtClean="0">
                          <a:latin typeface="+mn-lt"/>
                          <a:ea typeface="Times New Roman"/>
                          <a:cs typeface="Times New Roman"/>
                        </a:rPr>
                        <a:t>Increase riparian habitat</a:t>
                      </a:r>
                    </a:p>
                    <a:p>
                      <a:pPr marL="342900" marR="0" indent="-342900">
                        <a:lnSpc>
                          <a:spcPct val="115000"/>
                        </a:lnSpc>
                        <a:spcBef>
                          <a:spcPts val="0"/>
                        </a:spcBef>
                        <a:spcAft>
                          <a:spcPts val="0"/>
                        </a:spcAft>
                        <a:buAutoNum type="arabicPeriod" startAt="3"/>
                      </a:pPr>
                      <a:r>
                        <a:rPr lang="en-US" sz="1800" dirty="0" smtClean="0">
                          <a:latin typeface="+mn-lt"/>
                          <a:ea typeface="Times New Roman"/>
                          <a:cs typeface="Times New Roman"/>
                        </a:rPr>
                        <a:t>Increase perennial </a:t>
                      </a:r>
                      <a:r>
                        <a:rPr lang="en-US" sz="1800" dirty="0">
                          <a:latin typeface="+mn-lt"/>
                          <a:ea typeface="Times New Roman"/>
                          <a:cs typeface="Times New Roman"/>
                        </a:rPr>
                        <a:t>marsh </a:t>
                      </a:r>
                      <a:r>
                        <a:rPr lang="en-US" sz="1800" dirty="0" smtClean="0">
                          <a:latin typeface="+mn-lt"/>
                          <a:ea typeface="Times New Roman"/>
                          <a:cs typeface="Times New Roman"/>
                        </a:rPr>
                        <a:t>habitat</a:t>
                      </a:r>
                    </a:p>
                    <a:p>
                      <a:pPr marL="342900" marR="0" indent="-342900">
                        <a:lnSpc>
                          <a:spcPct val="115000"/>
                        </a:lnSpc>
                        <a:spcBef>
                          <a:spcPts val="0"/>
                        </a:spcBef>
                        <a:spcAft>
                          <a:spcPts val="0"/>
                        </a:spcAft>
                        <a:buAutoNum type="arabicPeriod" startAt="3"/>
                      </a:pPr>
                      <a:r>
                        <a:rPr lang="en-US" sz="1800" dirty="0" smtClean="0">
                          <a:latin typeface="+mn-lt"/>
                          <a:ea typeface="Times New Roman"/>
                          <a:cs typeface="Times New Roman"/>
                        </a:rPr>
                        <a:t>Impoundments for wetlands</a:t>
                      </a:r>
                      <a:endParaRPr lang="en-US" sz="1800" dirty="0">
                        <a:latin typeface="+mn-lt"/>
                        <a:ea typeface="Times New Roman"/>
                        <a:cs typeface="Times New Roman"/>
                      </a:endParaRPr>
                    </a:p>
                    <a:p>
                      <a:pPr marL="342900" marR="0" indent="-342900">
                        <a:lnSpc>
                          <a:spcPct val="115000"/>
                        </a:lnSpc>
                        <a:spcBef>
                          <a:spcPts val="0"/>
                        </a:spcBef>
                        <a:spcAft>
                          <a:spcPts val="0"/>
                        </a:spcAft>
                        <a:buAutoNum type="arabicPeriod" startAt="3"/>
                      </a:pPr>
                      <a:r>
                        <a:rPr lang="en-US" sz="1800" dirty="0" smtClean="0">
                          <a:latin typeface="+mn-lt"/>
                          <a:ea typeface="Times New Roman"/>
                          <a:cs typeface="Times New Roman"/>
                        </a:rPr>
                        <a:t>Restore </a:t>
                      </a:r>
                      <a:r>
                        <a:rPr lang="en-US" sz="1800" dirty="0">
                          <a:latin typeface="+mn-lt"/>
                          <a:ea typeface="Times New Roman"/>
                          <a:cs typeface="Times New Roman"/>
                        </a:rPr>
                        <a:t>natural bank </a:t>
                      </a:r>
                      <a:r>
                        <a:rPr lang="en-US" sz="1800" dirty="0" smtClean="0">
                          <a:latin typeface="+mn-lt"/>
                          <a:ea typeface="Times New Roman"/>
                          <a:cs typeface="Times New Roman"/>
                        </a:rPr>
                        <a:t>habitat</a:t>
                      </a:r>
                    </a:p>
                    <a:p>
                      <a:pPr marL="342900" marR="0" indent="-342900">
                        <a:lnSpc>
                          <a:spcPct val="115000"/>
                        </a:lnSpc>
                        <a:spcBef>
                          <a:spcPts val="0"/>
                        </a:spcBef>
                        <a:spcAft>
                          <a:spcPts val="0"/>
                        </a:spcAft>
                        <a:buAutoNum type="arabicPeriod" startAt="3"/>
                      </a:pPr>
                      <a:r>
                        <a:rPr lang="en-US" sz="1800" dirty="0" smtClean="0">
                          <a:latin typeface="+mn-lt"/>
                          <a:ea typeface="Times New Roman"/>
                          <a:cs typeface="Times New Roman"/>
                        </a:rPr>
                        <a:t>Re-create channel meanders</a:t>
                      </a:r>
                      <a:endParaRPr lang="en-US" sz="1800" dirty="0">
                        <a:latin typeface="+mn-lt"/>
                        <a:ea typeface="Times New Roman"/>
                        <a:cs typeface="Times New Roman"/>
                      </a:endParaRPr>
                    </a:p>
                    <a:p>
                      <a:pPr marL="342900" marR="0" indent="-342900">
                        <a:lnSpc>
                          <a:spcPct val="115000"/>
                        </a:lnSpc>
                        <a:spcBef>
                          <a:spcPts val="0"/>
                        </a:spcBef>
                        <a:spcAft>
                          <a:spcPts val="0"/>
                        </a:spcAft>
                        <a:buAutoNum type="arabicPeriod" startAt="3"/>
                      </a:pPr>
                      <a:r>
                        <a:rPr lang="en-US" sz="1800" dirty="0" smtClean="0">
                          <a:latin typeface="+mn-lt"/>
                          <a:ea typeface="Times New Roman"/>
                          <a:cs typeface="Times New Roman"/>
                        </a:rPr>
                        <a:t>Remove </a:t>
                      </a:r>
                      <a:r>
                        <a:rPr lang="en-US" sz="1800" dirty="0">
                          <a:latin typeface="+mn-lt"/>
                          <a:ea typeface="Times New Roman"/>
                          <a:cs typeface="Times New Roman"/>
                        </a:rPr>
                        <a:t>barriers to channel </a:t>
                      </a:r>
                      <a:r>
                        <a:rPr lang="en-US" sz="1800" dirty="0" smtClean="0">
                          <a:latin typeface="+mn-lt"/>
                          <a:ea typeface="Times New Roman"/>
                          <a:cs typeface="Times New Roman"/>
                        </a:rPr>
                        <a:t>migration</a:t>
                      </a:r>
                    </a:p>
                    <a:p>
                      <a:pPr marL="342900" marR="0" indent="-342900">
                        <a:lnSpc>
                          <a:spcPct val="115000"/>
                        </a:lnSpc>
                        <a:spcBef>
                          <a:spcPts val="0"/>
                        </a:spcBef>
                        <a:spcAft>
                          <a:spcPts val="0"/>
                        </a:spcAft>
                        <a:buAutoNum type="arabicPeriod" startAt="3"/>
                      </a:pPr>
                      <a:r>
                        <a:rPr lang="en-US" sz="1800" dirty="0" smtClean="0">
                          <a:latin typeface="+mn-lt"/>
                          <a:ea typeface="Times New Roman"/>
                          <a:cs typeface="Times New Roman"/>
                        </a:rPr>
                        <a:t>Lay-back </a:t>
                      </a:r>
                      <a:r>
                        <a:rPr lang="en-US" sz="1800" dirty="0">
                          <a:latin typeface="+mn-lt"/>
                          <a:ea typeface="Times New Roman"/>
                          <a:cs typeface="Times New Roman"/>
                        </a:rPr>
                        <a:t>banks to connect with </a:t>
                      </a:r>
                      <a:r>
                        <a:rPr lang="en-US" sz="1800" dirty="0" smtClean="0">
                          <a:latin typeface="+mn-lt"/>
                          <a:ea typeface="Times New Roman"/>
                          <a:cs typeface="Times New Roman"/>
                        </a:rPr>
                        <a:t>floodplain</a:t>
                      </a:r>
                    </a:p>
                    <a:p>
                      <a:pPr marL="342900" marR="0" indent="-342900">
                        <a:lnSpc>
                          <a:spcPct val="115000"/>
                        </a:lnSpc>
                        <a:spcBef>
                          <a:spcPts val="0"/>
                        </a:spcBef>
                        <a:spcAft>
                          <a:spcPts val="0"/>
                        </a:spcAft>
                        <a:buAutoNum type="arabicPeriod" startAt="3"/>
                      </a:pPr>
                      <a:r>
                        <a:rPr lang="en-US" sz="1800" dirty="0" smtClean="0">
                          <a:latin typeface="+mn-lt"/>
                          <a:ea typeface="Times New Roman"/>
                          <a:cs typeface="Times New Roman"/>
                        </a:rPr>
                        <a:t>Terrace floodplains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indent="-342900">
                        <a:lnSpc>
                          <a:spcPct val="115000"/>
                        </a:lnSpc>
                        <a:spcBef>
                          <a:spcPts val="0"/>
                        </a:spcBef>
                        <a:spcAft>
                          <a:spcPts val="0"/>
                        </a:spcAft>
                        <a:buNone/>
                      </a:pPr>
                      <a:r>
                        <a:rPr lang="en-US" sz="1800" dirty="0" smtClean="0">
                          <a:latin typeface="+mn-lt"/>
                          <a:ea typeface="Times New Roman"/>
                          <a:cs typeface="Times New Roman"/>
                        </a:rPr>
                        <a:t>11.</a:t>
                      </a:r>
                      <a:r>
                        <a:rPr lang="en-US" sz="1800" baseline="0" dirty="0" smtClean="0">
                          <a:latin typeface="+mn-lt"/>
                          <a:ea typeface="Times New Roman"/>
                          <a:cs typeface="Times New Roman"/>
                        </a:rPr>
                        <a:t> </a:t>
                      </a:r>
                      <a:r>
                        <a:rPr lang="en-US" sz="1800" dirty="0" smtClean="0">
                          <a:latin typeface="+mn-lt"/>
                          <a:ea typeface="Times New Roman"/>
                          <a:cs typeface="Times New Roman"/>
                        </a:rPr>
                        <a:t>Re-contour floodway</a:t>
                      </a:r>
                    </a:p>
                    <a:p>
                      <a:pPr marL="342900" marR="0" indent="-342900">
                        <a:lnSpc>
                          <a:spcPct val="115000"/>
                        </a:lnSpc>
                        <a:spcBef>
                          <a:spcPts val="0"/>
                        </a:spcBef>
                        <a:spcAft>
                          <a:spcPts val="0"/>
                        </a:spcAft>
                        <a:buNone/>
                      </a:pPr>
                      <a:r>
                        <a:rPr lang="en-US" sz="1800" dirty="0" smtClean="0">
                          <a:latin typeface="+mn-lt"/>
                          <a:ea typeface="Times New Roman"/>
                          <a:cs typeface="Times New Roman"/>
                        </a:rPr>
                        <a:t>12.</a:t>
                      </a:r>
                      <a:r>
                        <a:rPr lang="en-US" sz="1800" baseline="0" dirty="0" smtClean="0">
                          <a:latin typeface="+mn-lt"/>
                          <a:ea typeface="Times New Roman"/>
                          <a:cs typeface="Times New Roman"/>
                        </a:rPr>
                        <a:t> </a:t>
                      </a:r>
                      <a:r>
                        <a:rPr lang="en-US" sz="1800" dirty="0" smtClean="0">
                          <a:latin typeface="+mn-lt"/>
                          <a:ea typeface="Times New Roman"/>
                          <a:cs typeface="Times New Roman"/>
                        </a:rPr>
                        <a:t>Remove barriers to fish passage</a:t>
                      </a:r>
                    </a:p>
                    <a:p>
                      <a:pPr marL="342900" marR="0" indent="-342900">
                        <a:lnSpc>
                          <a:spcPct val="115000"/>
                        </a:lnSpc>
                        <a:spcBef>
                          <a:spcPts val="0"/>
                        </a:spcBef>
                        <a:spcAft>
                          <a:spcPts val="0"/>
                        </a:spcAft>
                        <a:buNone/>
                      </a:pPr>
                      <a:r>
                        <a:rPr lang="en-US" sz="1800" dirty="0" smtClean="0">
                          <a:latin typeface="+mn-lt"/>
                          <a:ea typeface="Times New Roman"/>
                          <a:cs typeface="Times New Roman"/>
                        </a:rPr>
                        <a:t>13. Screen pump diversions</a:t>
                      </a:r>
                    </a:p>
                    <a:p>
                      <a:pPr marL="342900" marR="0" indent="-342900">
                        <a:lnSpc>
                          <a:spcPct val="115000"/>
                        </a:lnSpc>
                        <a:spcBef>
                          <a:spcPts val="0"/>
                        </a:spcBef>
                        <a:spcAft>
                          <a:spcPts val="0"/>
                        </a:spcAft>
                        <a:buNone/>
                      </a:pPr>
                      <a:r>
                        <a:rPr lang="en-US" sz="1800" dirty="0" smtClean="0">
                          <a:latin typeface="+mn-lt"/>
                          <a:ea typeface="Times New Roman"/>
                          <a:cs typeface="Times New Roman"/>
                        </a:rPr>
                        <a:t>14. Extend floodplains/expand floodway</a:t>
                      </a:r>
                    </a:p>
                    <a:p>
                      <a:pPr marL="342900" marR="0" indent="-342900">
                        <a:lnSpc>
                          <a:spcPct val="115000"/>
                        </a:lnSpc>
                        <a:spcBef>
                          <a:spcPts val="0"/>
                        </a:spcBef>
                        <a:spcAft>
                          <a:spcPts val="0"/>
                        </a:spcAft>
                        <a:buNone/>
                      </a:pPr>
                      <a:r>
                        <a:rPr lang="en-US" sz="1800" dirty="0" smtClean="0">
                          <a:latin typeface="+mn-lt"/>
                          <a:ea typeface="Times New Roman"/>
                          <a:cs typeface="Times New Roman"/>
                        </a:rPr>
                        <a:t>15.</a:t>
                      </a:r>
                      <a:r>
                        <a:rPr lang="en-US" sz="1800" baseline="0" dirty="0" smtClean="0">
                          <a:latin typeface="+mn-lt"/>
                          <a:ea typeface="Times New Roman"/>
                          <a:cs typeface="Times New Roman"/>
                        </a:rPr>
                        <a:t> </a:t>
                      </a:r>
                      <a:r>
                        <a:rPr lang="en-US" sz="1800" dirty="0" smtClean="0">
                          <a:latin typeface="+mn-lt"/>
                          <a:ea typeface="Times New Roman"/>
                          <a:cs typeface="Times New Roman"/>
                        </a:rPr>
                        <a:t>Set back levees</a:t>
                      </a:r>
                    </a:p>
                    <a:p>
                      <a:pPr marL="342900" marR="0" indent="-342900">
                        <a:lnSpc>
                          <a:spcPct val="115000"/>
                        </a:lnSpc>
                        <a:spcBef>
                          <a:spcPts val="0"/>
                        </a:spcBef>
                        <a:spcAft>
                          <a:spcPts val="0"/>
                        </a:spcAft>
                        <a:buNone/>
                      </a:pPr>
                      <a:r>
                        <a:rPr lang="en-US" sz="1800" dirty="0" smtClean="0">
                          <a:latin typeface="+mn-lt"/>
                          <a:ea typeface="Times New Roman"/>
                          <a:cs typeface="Times New Roman"/>
                        </a:rPr>
                        <a:t>16.</a:t>
                      </a:r>
                      <a:r>
                        <a:rPr lang="en-US" sz="1800" baseline="0" dirty="0" smtClean="0">
                          <a:latin typeface="+mn-lt"/>
                          <a:ea typeface="Times New Roman"/>
                          <a:cs typeface="Times New Roman"/>
                        </a:rPr>
                        <a:t> </a:t>
                      </a:r>
                      <a:r>
                        <a:rPr lang="en-US" sz="1800" dirty="0" smtClean="0">
                          <a:latin typeface="+mn-lt"/>
                          <a:ea typeface="Times New Roman"/>
                          <a:cs typeface="Times New Roman"/>
                        </a:rPr>
                        <a:t>Notch weirs</a:t>
                      </a:r>
                    </a:p>
                    <a:p>
                      <a:pPr marL="342900" marR="0" indent="-342900">
                        <a:lnSpc>
                          <a:spcPct val="115000"/>
                        </a:lnSpc>
                        <a:spcBef>
                          <a:spcPts val="0"/>
                        </a:spcBef>
                        <a:spcAft>
                          <a:spcPts val="0"/>
                        </a:spcAft>
                        <a:buNone/>
                      </a:pPr>
                      <a:r>
                        <a:rPr lang="en-US" sz="1800" dirty="0" smtClean="0">
                          <a:latin typeface="+mn-lt"/>
                          <a:ea typeface="Times New Roman"/>
                          <a:cs typeface="Times New Roman"/>
                        </a:rPr>
                        <a:t>17.</a:t>
                      </a:r>
                      <a:r>
                        <a:rPr lang="en-US" sz="1800" baseline="0" dirty="0" smtClean="0">
                          <a:latin typeface="+mn-lt"/>
                          <a:ea typeface="Times New Roman"/>
                          <a:cs typeface="Times New Roman"/>
                        </a:rPr>
                        <a:t> </a:t>
                      </a:r>
                      <a:r>
                        <a:rPr lang="en-US" sz="1800" dirty="0" smtClean="0">
                          <a:latin typeface="+mn-lt"/>
                          <a:ea typeface="Times New Roman"/>
                          <a:cs typeface="Times New Roman"/>
                        </a:rPr>
                        <a:t>Remove </a:t>
                      </a:r>
                      <a:r>
                        <a:rPr lang="en-US" sz="1800" dirty="0">
                          <a:latin typeface="+mn-lt"/>
                          <a:ea typeface="Times New Roman"/>
                          <a:cs typeface="Times New Roman"/>
                        </a:rPr>
                        <a:t>non-native </a:t>
                      </a:r>
                      <a:r>
                        <a:rPr lang="en-US" sz="1800" dirty="0" smtClean="0">
                          <a:latin typeface="+mn-lt"/>
                          <a:ea typeface="Times New Roman"/>
                          <a:cs typeface="Times New Roman"/>
                        </a:rPr>
                        <a:t>species</a:t>
                      </a:r>
                      <a:endParaRPr lang="en-US" sz="1800" dirty="0">
                        <a:latin typeface="+mn-lt"/>
                        <a:ea typeface="Times New Roman"/>
                        <a:cs typeface="Times New Roman"/>
                      </a:endParaRPr>
                    </a:p>
                    <a:p>
                      <a:pPr marL="0" marR="0">
                        <a:lnSpc>
                          <a:spcPct val="115000"/>
                        </a:lnSpc>
                        <a:spcBef>
                          <a:spcPts val="0"/>
                        </a:spcBef>
                        <a:spcAft>
                          <a:spcPts val="0"/>
                        </a:spcAft>
                      </a:pPr>
                      <a:r>
                        <a:rPr lang="en-US" sz="1800" dirty="0" smtClean="0">
                          <a:latin typeface="+mn-lt"/>
                          <a:ea typeface="Times New Roman"/>
                          <a:cs typeface="Times New Roman"/>
                        </a:rPr>
                        <a:t>18. Reservoir</a:t>
                      </a:r>
                      <a:r>
                        <a:rPr lang="en-US" sz="1800" baseline="0" dirty="0" smtClean="0">
                          <a:latin typeface="+mn-lt"/>
                          <a:ea typeface="Times New Roman"/>
                          <a:cs typeface="Times New Roman"/>
                        </a:rPr>
                        <a:t> r</a:t>
                      </a:r>
                      <a:r>
                        <a:rPr lang="en-US" sz="1800" dirty="0" smtClean="0">
                          <a:latin typeface="+mn-lt"/>
                          <a:ea typeface="Times New Roman"/>
                          <a:cs typeface="Times New Roman"/>
                        </a:rPr>
                        <a:t>e-operation</a:t>
                      </a:r>
                    </a:p>
                    <a:p>
                      <a:pPr marL="342900" marR="0" indent="-342900">
                        <a:lnSpc>
                          <a:spcPct val="115000"/>
                        </a:lnSpc>
                        <a:spcBef>
                          <a:spcPts val="0"/>
                        </a:spcBef>
                        <a:spcAft>
                          <a:spcPts val="0"/>
                        </a:spcAft>
                        <a:buNone/>
                      </a:pPr>
                      <a:r>
                        <a:rPr lang="en-US" sz="1800" dirty="0" smtClean="0">
                          <a:latin typeface="+mn-lt"/>
                          <a:ea typeface="Times New Roman"/>
                          <a:cs typeface="Times New Roman"/>
                        </a:rPr>
                        <a:t>19. Low flow channel</a:t>
                      </a:r>
                      <a:r>
                        <a:rPr lang="en-US" sz="1800" baseline="0" dirty="0" smtClean="0">
                          <a:latin typeface="+mn-lt"/>
                          <a:ea typeface="Times New Roman"/>
                          <a:cs typeface="Times New Roman"/>
                        </a:rPr>
                        <a:t> in bypasses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10"/>
          </p:nvPr>
        </p:nvSpPr>
        <p:spPr>
          <a:xfrm>
            <a:off x="3505200" y="6324600"/>
            <a:ext cx="2133600" cy="400050"/>
          </a:xfrm>
        </p:spPr>
        <p:txBody>
          <a:bodyPr/>
          <a:lstStyle/>
          <a:p>
            <a:fld id="{35075C6D-0D1A-4382-BFF0-85556586299C}"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 of Water Supply</a:t>
            </a:r>
            <a:br>
              <a:rPr lang="en-US" dirty="0" smtClean="0"/>
            </a:br>
            <a:r>
              <a:rPr lang="en-US" dirty="0" smtClean="0"/>
              <a:t>Management Measures</a:t>
            </a:r>
            <a:endParaRPr lang="en-US" dirty="0"/>
          </a:p>
        </p:txBody>
      </p:sp>
      <p:graphicFrame>
        <p:nvGraphicFramePr>
          <p:cNvPr id="5" name="Content Placeholder 4"/>
          <p:cNvGraphicFramePr>
            <a:graphicFrameLocks noGrp="1"/>
          </p:cNvGraphicFramePr>
          <p:nvPr>
            <p:ph idx="1"/>
          </p:nvPr>
        </p:nvGraphicFramePr>
        <p:xfrm>
          <a:off x="1143000" y="2057400"/>
          <a:ext cx="6934200" cy="1752600"/>
        </p:xfrm>
        <a:graphic>
          <a:graphicData uri="http://schemas.openxmlformats.org/drawingml/2006/table">
            <a:tbl>
              <a:tblPr/>
              <a:tblGrid>
                <a:gridCol w="6934200"/>
              </a:tblGrid>
              <a:tr h="1219199">
                <a:tc>
                  <a:txBody>
                    <a:bodyPr/>
                    <a:lstStyle/>
                    <a:p>
                      <a:pPr marL="0" marR="0">
                        <a:lnSpc>
                          <a:spcPct val="115000"/>
                        </a:lnSpc>
                        <a:spcBef>
                          <a:spcPts val="0"/>
                        </a:spcBef>
                        <a:spcAft>
                          <a:spcPts val="0"/>
                        </a:spcAft>
                      </a:pPr>
                      <a:r>
                        <a:rPr lang="en-US" sz="2000" dirty="0">
                          <a:latin typeface="+mn-lt"/>
                          <a:ea typeface="Times New Roman"/>
                          <a:cs typeface="Times New Roman"/>
                        </a:rPr>
                        <a:t>1.  New dams that include water supply purpose</a:t>
                      </a:r>
                    </a:p>
                    <a:p>
                      <a:pPr marL="0" marR="0">
                        <a:lnSpc>
                          <a:spcPct val="115000"/>
                        </a:lnSpc>
                        <a:spcBef>
                          <a:spcPts val="0"/>
                        </a:spcBef>
                        <a:spcAft>
                          <a:spcPts val="0"/>
                        </a:spcAft>
                      </a:pPr>
                      <a:r>
                        <a:rPr lang="en-US" sz="2000" dirty="0">
                          <a:latin typeface="+mn-lt"/>
                          <a:ea typeface="Times New Roman"/>
                          <a:cs typeface="Times New Roman"/>
                        </a:rPr>
                        <a:t>2.  Re-operate existing dams to conserve more water</a:t>
                      </a:r>
                    </a:p>
                    <a:p>
                      <a:pPr marL="0" marR="0">
                        <a:lnSpc>
                          <a:spcPct val="115000"/>
                        </a:lnSpc>
                        <a:spcBef>
                          <a:spcPts val="0"/>
                        </a:spcBef>
                        <a:spcAft>
                          <a:spcPts val="0"/>
                        </a:spcAft>
                      </a:pPr>
                      <a:r>
                        <a:rPr lang="en-US" sz="2000" dirty="0">
                          <a:latin typeface="+mn-lt"/>
                          <a:ea typeface="Times New Roman"/>
                          <a:cs typeface="Times New Roman"/>
                        </a:rPr>
                        <a:t>3.  Enhance/increase groundwater percolation</a:t>
                      </a:r>
                    </a:p>
                    <a:p>
                      <a:pPr marL="342900" marR="0" indent="-342900">
                        <a:lnSpc>
                          <a:spcPct val="115000"/>
                        </a:lnSpc>
                        <a:spcBef>
                          <a:spcPts val="0"/>
                        </a:spcBef>
                        <a:spcAft>
                          <a:spcPts val="0"/>
                        </a:spcAft>
                        <a:buNone/>
                      </a:pPr>
                      <a:r>
                        <a:rPr lang="en-US" sz="2000" dirty="0" smtClean="0">
                          <a:latin typeface="+mn-lt"/>
                          <a:ea typeface="Times New Roman"/>
                          <a:cs typeface="Times New Roman"/>
                        </a:rPr>
                        <a:t>4.  Re-allocate </a:t>
                      </a:r>
                      <a:r>
                        <a:rPr lang="en-US" sz="2000" dirty="0">
                          <a:latin typeface="+mn-lt"/>
                          <a:ea typeface="Times New Roman"/>
                          <a:cs typeface="Times New Roman"/>
                        </a:rPr>
                        <a:t>storage in </a:t>
                      </a:r>
                      <a:r>
                        <a:rPr lang="en-US" sz="2000" dirty="0" smtClean="0">
                          <a:latin typeface="+mn-lt"/>
                          <a:ea typeface="Times New Roman"/>
                          <a:cs typeface="Times New Roman"/>
                        </a:rPr>
                        <a:t>reservoirs</a:t>
                      </a:r>
                    </a:p>
                    <a:p>
                      <a:pPr marL="342900" marR="0" indent="-342900">
                        <a:lnSpc>
                          <a:spcPct val="115000"/>
                        </a:lnSpc>
                        <a:spcBef>
                          <a:spcPts val="0"/>
                        </a:spcBef>
                        <a:spcAft>
                          <a:spcPts val="0"/>
                        </a:spcAft>
                        <a:buNone/>
                      </a:pPr>
                      <a:r>
                        <a:rPr lang="en-US" sz="2000" dirty="0" smtClean="0">
                          <a:latin typeface="+mn-lt"/>
                          <a:ea typeface="Times New Roman"/>
                          <a:cs typeface="Times New Roman"/>
                        </a:rPr>
                        <a:t>5.  Improve existing water </a:t>
                      </a:r>
                      <a:r>
                        <a:rPr lang="en-US" sz="2000" baseline="0" dirty="0" smtClean="0">
                          <a:latin typeface="+mn-lt"/>
                          <a:ea typeface="Times New Roman"/>
                          <a:cs typeface="Times New Roman"/>
                        </a:rPr>
                        <a:t>conveyance system</a:t>
                      </a:r>
                      <a:endParaRPr lang="en-US" sz="20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10"/>
          </p:nvPr>
        </p:nvSpPr>
        <p:spPr>
          <a:xfrm>
            <a:off x="3505200" y="6324600"/>
            <a:ext cx="2133600" cy="400050"/>
          </a:xfrm>
        </p:spPr>
        <p:txBody>
          <a:bodyPr/>
          <a:lstStyle/>
          <a:p>
            <a:fld id="{35075C6D-0D1A-4382-BFF0-85556586299C}"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7400"/>
            <a:ext cx="3352800" cy="1676400"/>
          </a:xfrm>
        </p:spPr>
        <p:txBody>
          <a:bodyPr/>
          <a:lstStyle/>
          <a:p>
            <a:r>
              <a:rPr lang="en-US" sz="3200" dirty="0" smtClean="0"/>
              <a:t>Watershed divided into 50 Opportunity Areas</a:t>
            </a:r>
            <a:endParaRPr lang="en-US" sz="3200" dirty="0"/>
          </a:p>
        </p:txBody>
      </p:sp>
      <p:pic>
        <p:nvPicPr>
          <p:cNvPr id="4" name="Content Placeholder 3"/>
          <p:cNvPicPr>
            <a:picLocks noGrp="1"/>
          </p:cNvPicPr>
          <p:nvPr>
            <p:ph idx="1"/>
          </p:nvPr>
        </p:nvPicPr>
        <p:blipFill>
          <a:blip r:embed="rId2" cstate="print"/>
          <a:srcRect/>
          <a:stretch>
            <a:fillRect/>
          </a:stretch>
        </p:blipFill>
        <p:spPr bwMode="auto">
          <a:xfrm>
            <a:off x="3352800" y="0"/>
            <a:ext cx="3962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286000" cy="5410200"/>
          </a:xfrm>
        </p:spPr>
        <p:txBody>
          <a:bodyPr/>
          <a:lstStyle/>
          <a:p>
            <a:r>
              <a:rPr lang="en-US" sz="3200" dirty="0" smtClean="0"/>
              <a:t>Array of Measures Applied as Appropriate to each Opportunity Area</a:t>
            </a:r>
            <a:endParaRPr lang="en-US" sz="3200" dirty="0"/>
          </a:p>
        </p:txBody>
      </p:sp>
      <p:pic>
        <p:nvPicPr>
          <p:cNvPr id="4" name="Content Placeholder 3" descr="Features_Sample.jpg"/>
          <p:cNvPicPr>
            <a:picLocks noGrp="1" noChangeAspect="1"/>
          </p:cNvPicPr>
          <p:nvPr>
            <p:ph idx="1"/>
          </p:nvPr>
        </p:nvPicPr>
        <p:blipFill>
          <a:blip r:embed="rId2" cstate="print"/>
          <a:stretch>
            <a:fillRect/>
          </a:stretch>
        </p:blipFill>
        <p:spPr>
          <a:xfrm>
            <a:off x="2819400" y="0"/>
            <a:ext cx="5105400" cy="6606988"/>
          </a:xfrm>
        </p:spPr>
      </p:pic>
      <p:sp>
        <p:nvSpPr>
          <p:cNvPr id="5" name="TextBox 4"/>
          <p:cNvSpPr txBox="1"/>
          <p:nvPr/>
        </p:nvSpPr>
        <p:spPr>
          <a:xfrm>
            <a:off x="3200400" y="152400"/>
            <a:ext cx="4343400" cy="369332"/>
          </a:xfrm>
          <a:prstGeom prst="rect">
            <a:avLst/>
          </a:prstGeom>
          <a:noFill/>
        </p:spPr>
        <p:txBody>
          <a:bodyPr wrap="square" rtlCol="0">
            <a:spAutoFit/>
          </a:bodyPr>
          <a:lstStyle/>
          <a:p>
            <a:pPr algn="ctr"/>
            <a:r>
              <a:rPr lang="en-US" dirty="0" smtClean="0"/>
              <a:t>Sample from CVIFMS features table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lstStyle/>
          <a:p>
            <a:r>
              <a:rPr lang="en-US" dirty="0" smtClean="0"/>
              <a:t>Qualitative Screening</a:t>
            </a:r>
            <a:endParaRPr lang="en-US" dirty="0"/>
          </a:p>
        </p:txBody>
      </p:sp>
      <p:sp>
        <p:nvSpPr>
          <p:cNvPr id="3" name="Content Placeholder 2"/>
          <p:cNvSpPr>
            <a:spLocks noGrp="1"/>
          </p:cNvSpPr>
          <p:nvPr>
            <p:ph idx="1"/>
          </p:nvPr>
        </p:nvSpPr>
        <p:spPr>
          <a:xfrm>
            <a:off x="457200" y="838200"/>
            <a:ext cx="8229600" cy="5486400"/>
          </a:xfrm>
        </p:spPr>
        <p:txBody>
          <a:bodyPr/>
          <a:lstStyle/>
          <a:p>
            <a:pPr>
              <a:buNone/>
            </a:pPr>
            <a:r>
              <a:rPr lang="en-US" sz="1400" dirty="0" smtClean="0"/>
              <a:t>Flood Risk Management Benefits</a:t>
            </a:r>
          </a:p>
          <a:p>
            <a:pPr lvl="0"/>
            <a:r>
              <a:rPr lang="en-US" sz="1400" dirty="0" smtClean="0"/>
              <a:t>How well the feature could reduce risks to life safety from flooding</a:t>
            </a:r>
          </a:p>
          <a:p>
            <a:pPr lvl="0"/>
            <a:r>
              <a:rPr lang="en-US" sz="1400" dirty="0" smtClean="0"/>
              <a:t>How well the feature could reduce the consequences associated with flood risk (with an emphasis on improving system resiliency and increasing the integrity of the flood system)</a:t>
            </a:r>
          </a:p>
          <a:p>
            <a:pPr lvl="0"/>
            <a:r>
              <a:rPr lang="en-US" sz="1400" dirty="0" smtClean="0"/>
              <a:t>How well the feature could reduce risks to critical infrastructure from flooding</a:t>
            </a:r>
          </a:p>
          <a:p>
            <a:pPr lvl="0"/>
            <a:r>
              <a:rPr lang="en-US" sz="1400" dirty="0" smtClean="0"/>
              <a:t>How well the feature could encourage wise use of the floodplain</a:t>
            </a:r>
          </a:p>
          <a:p>
            <a:pPr>
              <a:buNone/>
            </a:pPr>
            <a:endParaRPr lang="en-US" sz="1400" dirty="0" smtClean="0"/>
          </a:p>
          <a:p>
            <a:pPr>
              <a:buNone/>
            </a:pPr>
            <a:r>
              <a:rPr lang="en-US" sz="1400" dirty="0" smtClean="0"/>
              <a:t>Water Supply Benefits</a:t>
            </a:r>
          </a:p>
          <a:p>
            <a:pPr lvl="0"/>
            <a:r>
              <a:rPr lang="en-US" sz="1400" dirty="0" smtClean="0"/>
              <a:t>How well the feature could increase the availability and reliability of water supply (groundwater and surface water)</a:t>
            </a:r>
          </a:p>
          <a:p>
            <a:pPr>
              <a:buNone/>
            </a:pPr>
            <a:r>
              <a:rPr lang="en-US" sz="1400" dirty="0" smtClean="0"/>
              <a:t> </a:t>
            </a:r>
          </a:p>
          <a:p>
            <a:pPr>
              <a:buNone/>
            </a:pPr>
            <a:r>
              <a:rPr lang="en-US" sz="1400" dirty="0" smtClean="0"/>
              <a:t>Ecosystem Restoration Benefits</a:t>
            </a:r>
          </a:p>
          <a:p>
            <a:pPr lvl="0"/>
            <a:r>
              <a:rPr lang="en-US" sz="1400" dirty="0" smtClean="0"/>
              <a:t>How well the feature could increase the area, quality, connectivity and diversity of significant native aquatic and related habitats</a:t>
            </a:r>
          </a:p>
          <a:p>
            <a:pPr lvl="0"/>
            <a:r>
              <a:rPr lang="en-US" sz="1400" dirty="0" smtClean="0"/>
              <a:t>How well the feature could reduce barriers to fish passage</a:t>
            </a:r>
          </a:p>
          <a:p>
            <a:pPr lvl="0"/>
            <a:r>
              <a:rPr lang="en-US" sz="1400" dirty="0" smtClean="0"/>
              <a:t>How well the feature could increase natural dynamic hydrologic and geomorphic processes</a:t>
            </a:r>
          </a:p>
          <a:p>
            <a:pPr lvl="0"/>
            <a:r>
              <a:rPr lang="en-US" sz="1400" dirty="0" smtClean="0"/>
              <a:t>Which types of species the feature could benefit: 1) aquatic, 2) avian, 3) terrestrial or 4) all types (zero = no benefit; low = one type could benefit; medium = two types could benefit; high = all types could benefit)</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Qualitative Screening Continued</a:t>
            </a:r>
            <a:endParaRPr lang="en-US" dirty="0"/>
          </a:p>
        </p:txBody>
      </p:sp>
      <p:sp>
        <p:nvSpPr>
          <p:cNvPr id="3" name="Content Placeholder 2"/>
          <p:cNvSpPr>
            <a:spLocks noGrp="1"/>
          </p:cNvSpPr>
          <p:nvPr>
            <p:ph idx="1"/>
          </p:nvPr>
        </p:nvSpPr>
        <p:spPr>
          <a:xfrm>
            <a:off x="457200" y="1143000"/>
            <a:ext cx="8229600" cy="4343400"/>
          </a:xfrm>
        </p:spPr>
        <p:txBody>
          <a:bodyPr/>
          <a:lstStyle/>
          <a:p>
            <a:r>
              <a:rPr lang="en-US" dirty="0" smtClean="0"/>
              <a:t>FRM, ER and WS Costs</a:t>
            </a:r>
          </a:p>
          <a:p>
            <a:pPr lvl="1"/>
            <a:r>
              <a:rPr lang="en-US" dirty="0" smtClean="0"/>
              <a:t>The order of magnitude of costs for the feature</a:t>
            </a:r>
          </a:p>
          <a:p>
            <a:pPr lvl="1"/>
            <a:r>
              <a:rPr lang="en-US" dirty="0" smtClean="0"/>
              <a:t>The order of magnitude of mitigation that could be required for the feature</a:t>
            </a:r>
          </a:p>
          <a:p>
            <a:r>
              <a:rPr lang="en-US" dirty="0" smtClean="0"/>
              <a:t>Features that were infeasible, non-policy compliant or that scored zero or less were screened out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lstStyle/>
          <a:p>
            <a:r>
              <a:rPr lang="en-US" dirty="0" smtClean="0"/>
              <a:t>Conceptual Alternatives</a:t>
            </a:r>
            <a:endParaRPr lang="en-US" dirty="0"/>
          </a:p>
        </p:txBody>
      </p:sp>
      <p:sp>
        <p:nvSpPr>
          <p:cNvPr id="37889" name="Rectangle 1"/>
          <p:cNvSpPr>
            <a:spLocks noChangeArrowheads="1"/>
          </p:cNvSpPr>
          <p:nvPr/>
        </p:nvSpPr>
        <p:spPr bwMode="auto">
          <a:xfrm>
            <a:off x="1066800" y="1510099"/>
            <a:ext cx="73152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mn-lt"/>
                <a:ea typeface="Times New Roman" pitchFamily="18" charset="0"/>
                <a:cs typeface="Times New Roman" pitchFamily="18" charset="0"/>
              </a:rPr>
              <a:t>(0)  No Action Alternative</a:t>
            </a:r>
          </a:p>
          <a:p>
            <a:pPr marL="457200" marR="0" lvl="0" indent="-457200"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mn-lt"/>
              <a:cs typeface="Arial" pitchFamily="34" charset="0"/>
            </a:endParaRPr>
          </a:p>
          <a:p>
            <a:pPr marL="0" marR="0" lvl="0" indent="0"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mn-lt"/>
                <a:ea typeface="Times New Roman" pitchFamily="18" charset="0"/>
                <a:cs typeface="Times New Roman" pitchFamily="18" charset="0"/>
              </a:rPr>
              <a:t>(1)  Non-Structural Flood Risk Management (FRM) Alternative</a:t>
            </a:r>
          </a:p>
          <a:p>
            <a:pPr marL="0" marR="0" lvl="0" indent="0"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mn-lt"/>
              <a:cs typeface="Arial" pitchFamily="34" charset="0"/>
            </a:endParaRPr>
          </a:p>
          <a:p>
            <a:pPr marL="0" marR="0" lvl="0" indent="0"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mn-lt"/>
                <a:ea typeface="Times New Roman" pitchFamily="18" charset="0"/>
                <a:cs typeface="Times New Roman" pitchFamily="18" charset="0"/>
              </a:rPr>
              <a:t>(2)  Ecosystem Restoration (ER) Alternative</a:t>
            </a:r>
          </a:p>
          <a:p>
            <a:pPr marL="0" marR="0" lvl="0" indent="0"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mn-lt"/>
              <a:cs typeface="Arial" pitchFamily="34" charset="0"/>
            </a:endParaRPr>
          </a:p>
          <a:p>
            <a:pPr marL="0" marR="0" lvl="0" indent="0"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mn-lt"/>
                <a:ea typeface="Times New Roman" pitchFamily="18" charset="0"/>
                <a:cs typeface="Times New Roman" pitchFamily="18" charset="0"/>
              </a:rPr>
              <a:t>(3)  Flood Risk Management Alternative</a:t>
            </a:r>
          </a:p>
          <a:p>
            <a:pPr marL="0" marR="0" lvl="0" indent="0"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mn-lt"/>
              <a:cs typeface="Arial" pitchFamily="34" charset="0"/>
            </a:endParaRPr>
          </a:p>
          <a:p>
            <a:pPr marL="0" marR="0" lvl="0" indent="0"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mn-lt"/>
                <a:ea typeface="Times New Roman" pitchFamily="18" charset="0"/>
                <a:cs typeface="Times New Roman" pitchFamily="18" charset="0"/>
              </a:rPr>
              <a:t>(4)  Ecosystem Restoration and Flood Risk Management Alternative</a:t>
            </a:r>
          </a:p>
          <a:p>
            <a:pPr marL="0" marR="0" lvl="0" indent="0"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mn-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n-lt"/>
                <a:ea typeface="Times New Roman" pitchFamily="18" charset="0"/>
                <a:cs typeface="Times New Roman" pitchFamily="18" charset="0"/>
              </a:rPr>
              <a:t>(4a)  Locally developed </a:t>
            </a:r>
            <a:r>
              <a:rPr lang="en-US" dirty="0" smtClean="0">
                <a:latin typeface="+mn-lt"/>
                <a:ea typeface="Times New Roman" pitchFamily="18" charset="0"/>
                <a:cs typeface="Times New Roman" pitchFamily="18" charset="0"/>
              </a:rPr>
              <a:t>plan - </a:t>
            </a:r>
            <a:r>
              <a:rPr kumimoji="0" lang="en-US" b="0" i="0" u="none" strike="noStrike" cap="none" normalizeH="0" baseline="0" dirty="0" smtClean="0">
                <a:ln>
                  <a:noFill/>
                </a:ln>
                <a:solidFill>
                  <a:schemeClr val="tx1"/>
                </a:solidFill>
                <a:effectLst/>
                <a:latin typeface="+mn-lt"/>
                <a:ea typeface="Times New Roman" pitchFamily="18" charset="0"/>
                <a:cs typeface="Times New Roman" pitchFamily="18" charset="0"/>
              </a:rPr>
              <a:t>Central Valley Flood Protection Plan and the draft Conservation Strategy</a:t>
            </a:r>
          </a:p>
          <a:p>
            <a:pPr marL="0" marR="0" lvl="0" indent="0"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mn-lt"/>
              <a:cs typeface="Arial" pitchFamily="34" charset="0"/>
            </a:endParaRPr>
          </a:p>
          <a:p>
            <a:pPr marL="0" marR="0" lvl="0" indent="0"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mn-lt"/>
                <a:ea typeface="Times New Roman" pitchFamily="18" charset="0"/>
                <a:cs typeface="Times New Roman" pitchFamily="18" charset="0"/>
              </a:rPr>
              <a:t>(5)  FRM and Water Supply (WS) Alternative</a:t>
            </a:r>
          </a:p>
          <a:p>
            <a:pPr marL="0" marR="0" lvl="0" indent="0"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mn-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n-lt"/>
                <a:ea typeface="Calibri" pitchFamily="34" charset="0"/>
                <a:cs typeface="Times New Roman" pitchFamily="18" charset="0"/>
              </a:rPr>
              <a:t>(6)  FRM, ER and WS Alternative</a:t>
            </a:r>
            <a:endParaRPr kumimoji="0" lang="en-US" b="0" i="0" u="none" strike="noStrike" cap="none" normalizeH="0" baseline="0" dirty="0" smtClean="0">
              <a:ln>
                <a:noFill/>
              </a:ln>
              <a:solidFill>
                <a:schemeClr val="tx1"/>
              </a:solidFill>
              <a:effectLst/>
              <a:latin typeface="+mn-lt"/>
              <a:cs typeface="Arial" pitchFamily="34" charset="0"/>
            </a:endParaRPr>
          </a:p>
        </p:txBody>
      </p:sp>
      <p:sp>
        <p:nvSpPr>
          <p:cNvPr id="5" name="TextBox 4"/>
          <p:cNvSpPr txBox="1"/>
          <p:nvPr/>
        </p:nvSpPr>
        <p:spPr>
          <a:xfrm>
            <a:off x="533400" y="762000"/>
            <a:ext cx="8077200" cy="646331"/>
          </a:xfrm>
          <a:prstGeom prst="rect">
            <a:avLst/>
          </a:prstGeom>
          <a:noFill/>
        </p:spPr>
        <p:txBody>
          <a:bodyPr wrap="square" rtlCol="0">
            <a:spAutoFit/>
          </a:bodyPr>
          <a:lstStyle/>
          <a:p>
            <a:pPr lvl="0"/>
            <a:r>
              <a:rPr lang="en-US" dirty="0" smtClean="0">
                <a:ea typeface="Calibri" pitchFamily="34" charset="0"/>
                <a:cs typeface="Times New Roman" pitchFamily="18" charset="0"/>
              </a:rPr>
              <a:t>The remaining features were combined into seven conceptual alternatives as follows: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1066800"/>
            <a:ext cx="8229600" cy="792162"/>
          </a:xfrm>
        </p:spPr>
        <p:txBody>
          <a:bodyPr/>
          <a:lstStyle/>
          <a:p>
            <a:pPr eaLnBrk="1" hangingPunct="1"/>
            <a:r>
              <a:rPr lang="en-US" dirty="0" smtClean="0"/>
              <a:t>Back-up Slides</a:t>
            </a:r>
            <a:endParaRPr lang="en-US" dirty="0" smtClean="0"/>
          </a:p>
        </p:txBody>
      </p:sp>
      <p:sp>
        <p:nvSpPr>
          <p:cNvPr id="4" name="Slide Number Placeholder 6"/>
          <p:cNvSpPr>
            <a:spLocks noGrp="1"/>
          </p:cNvSpPr>
          <p:nvPr>
            <p:ph type="sldNum" sz="quarter" idx="10"/>
          </p:nvPr>
        </p:nvSpPr>
        <p:spPr>
          <a:xfrm>
            <a:off x="3505200" y="6324600"/>
            <a:ext cx="2133600" cy="400050"/>
          </a:xfrm>
        </p:spPr>
        <p:txBody>
          <a:bodyPr/>
          <a:lstStyle/>
          <a:p>
            <a:fld id="{35075C6D-0D1A-4382-BFF0-85556586299C}"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“Off-shoot” Study</a:t>
            </a:r>
            <a:endParaRPr lang="en-US" dirty="0"/>
          </a:p>
        </p:txBody>
      </p:sp>
      <p:sp>
        <p:nvSpPr>
          <p:cNvPr id="3" name="Content Placeholder 2"/>
          <p:cNvSpPr>
            <a:spLocks noGrp="1"/>
          </p:cNvSpPr>
          <p:nvPr>
            <p:ph idx="1"/>
          </p:nvPr>
        </p:nvSpPr>
        <p:spPr/>
        <p:txBody>
          <a:bodyPr/>
          <a:lstStyle/>
          <a:p>
            <a:r>
              <a:rPr lang="en-US" dirty="0" smtClean="0"/>
              <a:t>Sacramento River GRR – recently initiated study to revision the Sacramento River flood control system for flood risk management and ecosystem restoration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sz="4000" dirty="0" smtClean="0"/>
              <a:t>Draft Proposed “Spin-off” Studies</a:t>
            </a:r>
            <a:endParaRPr lang="en-US" sz="4000" dirty="0"/>
          </a:p>
        </p:txBody>
      </p:sp>
      <p:sp>
        <p:nvSpPr>
          <p:cNvPr id="3" name="Content Placeholder 2"/>
          <p:cNvSpPr>
            <a:spLocks noGrp="1"/>
          </p:cNvSpPr>
          <p:nvPr>
            <p:ph idx="1"/>
          </p:nvPr>
        </p:nvSpPr>
        <p:spPr>
          <a:xfrm>
            <a:off x="381000" y="1371600"/>
            <a:ext cx="8229600" cy="4419600"/>
          </a:xfrm>
        </p:spPr>
        <p:txBody>
          <a:bodyPr/>
          <a:lstStyle/>
          <a:p>
            <a:pPr>
              <a:buNone/>
            </a:pPr>
            <a:r>
              <a:rPr lang="en-US" sz="1800" b="1" dirty="0" smtClean="0"/>
              <a:t>Near-term recommended “spin-off” studies include</a:t>
            </a:r>
            <a:r>
              <a:rPr lang="en-US" sz="1800" dirty="0" smtClean="0"/>
              <a:t>:</a:t>
            </a:r>
          </a:p>
          <a:p>
            <a:pPr lvl="0"/>
            <a:r>
              <a:rPr lang="en-US" sz="1800" u="sng" dirty="0" smtClean="0"/>
              <a:t>Climate Change Assessment under USACE Floodplain Management Services</a:t>
            </a:r>
            <a:endParaRPr lang="en-US" sz="1800" dirty="0" smtClean="0"/>
          </a:p>
          <a:p>
            <a:pPr lvl="1"/>
            <a:r>
              <a:rPr lang="en-US" sz="1600" dirty="0" smtClean="0"/>
              <a:t>USACE, State, IWR, potentially other Districts in region and climate change experts </a:t>
            </a:r>
          </a:p>
          <a:p>
            <a:pPr lvl="1"/>
            <a:r>
              <a:rPr lang="en-US" sz="1600" dirty="0" smtClean="0"/>
              <a:t>Develop standard approach for assessing impact of inland climate change on decision criteria in future studies in this region</a:t>
            </a:r>
          </a:p>
          <a:p>
            <a:pPr lvl="0"/>
            <a:r>
              <a:rPr lang="en-US" sz="1800" u="sng" dirty="0" smtClean="0"/>
              <a:t>San Joaquin River Watershed Study (CVIFMS Part II) under General Investigations</a:t>
            </a:r>
            <a:endParaRPr lang="en-US" sz="1600" dirty="0" smtClean="0"/>
          </a:p>
          <a:p>
            <a:pPr lvl="1"/>
            <a:r>
              <a:rPr lang="en-US" sz="1600" dirty="0" smtClean="0"/>
              <a:t>Originally included in this study, but during a re-scoping, San Joaquin River Watershed was recommended to be assessed in a second phase</a:t>
            </a:r>
          </a:p>
          <a:p>
            <a:pPr lvl="1"/>
            <a:r>
              <a:rPr lang="en-US" sz="1600" dirty="0" smtClean="0"/>
              <a:t>To address remaining portion of Central Valley, consistent with CVFPP and draft Conservation Strategy</a:t>
            </a:r>
          </a:p>
          <a:p>
            <a:endParaRPr lang="en-US"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4000" dirty="0" smtClean="0"/>
              <a:t>Draft Proposed “Spin-offs” Cont’d</a:t>
            </a:r>
            <a:endParaRPr lang="en-US" sz="4000" dirty="0"/>
          </a:p>
        </p:txBody>
      </p:sp>
      <p:sp>
        <p:nvSpPr>
          <p:cNvPr id="3" name="Content Placeholder 2"/>
          <p:cNvSpPr>
            <a:spLocks noGrp="1"/>
          </p:cNvSpPr>
          <p:nvPr>
            <p:ph idx="1"/>
          </p:nvPr>
        </p:nvSpPr>
        <p:spPr>
          <a:xfrm>
            <a:off x="533400" y="1295400"/>
            <a:ext cx="8229600" cy="3886200"/>
          </a:xfrm>
        </p:spPr>
        <p:txBody>
          <a:bodyPr/>
          <a:lstStyle/>
          <a:p>
            <a:r>
              <a:rPr lang="en-US" sz="1800" u="sng" dirty="0" smtClean="0"/>
              <a:t>Central Valley Reservoir Reoperation Study under General/Special Investigations </a:t>
            </a:r>
            <a:r>
              <a:rPr lang="en-US" sz="1600" dirty="0" smtClean="0"/>
              <a:t>–</a:t>
            </a:r>
          </a:p>
          <a:p>
            <a:pPr lvl="1"/>
            <a:r>
              <a:rPr lang="en-US" sz="1600" dirty="0" smtClean="0"/>
              <a:t>Operate system in a coordinated manner to optimize benefits</a:t>
            </a:r>
          </a:p>
          <a:p>
            <a:pPr lvl="1"/>
            <a:r>
              <a:rPr lang="en-US" sz="1600" dirty="0" smtClean="0"/>
              <a:t>Comprehensive investigation of reservoirs within both Sacramento and San Joaquin River Basins (USACE, State, USBR) to optimize operations for FRM, ER and WS across system of reservoirs, incorporating weather forecasts and climate change analysis. </a:t>
            </a:r>
          </a:p>
          <a:p>
            <a:pPr lvl="1"/>
            <a:r>
              <a:rPr lang="en-US" sz="1600" dirty="0" smtClean="0"/>
              <a:t>Logical and necessary next step to DWR’s Phase I and II reoperation studies (</a:t>
            </a:r>
            <a:r>
              <a:rPr lang="en-US" sz="1600" u="sng" dirty="0" smtClean="0">
                <a:hlinkClick r:id="rId2"/>
              </a:rPr>
              <a:t>http://www.water.ca.gov/system_reop/</a:t>
            </a:r>
            <a:r>
              <a:rPr lang="en-US" sz="1600" dirty="0" smtClean="0"/>
              <a:t>)</a:t>
            </a:r>
          </a:p>
          <a:p>
            <a:pPr lvl="1"/>
            <a:r>
              <a:rPr lang="en-US" sz="1600" dirty="0" smtClean="0"/>
              <a:t>System reoperation has potential to produce benefits with little to no construction costs</a:t>
            </a:r>
            <a:endParaRPr 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4000" dirty="0" smtClean="0"/>
              <a:t>Draft Proposed “Spin-offs” Cont’d</a:t>
            </a:r>
            <a:endParaRPr lang="en-US" sz="4000" dirty="0"/>
          </a:p>
        </p:txBody>
      </p:sp>
      <p:sp>
        <p:nvSpPr>
          <p:cNvPr id="3" name="Content Placeholder 2"/>
          <p:cNvSpPr>
            <a:spLocks noGrp="1"/>
          </p:cNvSpPr>
          <p:nvPr>
            <p:ph idx="1"/>
          </p:nvPr>
        </p:nvSpPr>
        <p:spPr>
          <a:xfrm>
            <a:off x="685800" y="1371600"/>
            <a:ext cx="8229600" cy="4114800"/>
          </a:xfrm>
        </p:spPr>
        <p:txBody>
          <a:bodyPr/>
          <a:lstStyle/>
          <a:p>
            <a:pPr lvl="0"/>
            <a:r>
              <a:rPr lang="en-US" sz="2000" u="sng" dirty="0" smtClean="0"/>
              <a:t>Middle and Upper Sacramento River Basin Comprehensive Study under General Investigations</a:t>
            </a:r>
            <a:r>
              <a:rPr lang="en-US" sz="2000" dirty="0" smtClean="0"/>
              <a:t> </a:t>
            </a:r>
          </a:p>
          <a:p>
            <a:pPr lvl="1"/>
            <a:r>
              <a:rPr lang="en-US" sz="1800" dirty="0" smtClean="0"/>
              <a:t>Multi-purpose ER, FRM and water supply study</a:t>
            </a:r>
          </a:p>
          <a:p>
            <a:pPr lvl="1"/>
            <a:r>
              <a:rPr lang="en-US" sz="1800" dirty="0" smtClean="0"/>
              <a:t>Study will consider sites located within middle and upper Sacramento River Watershed</a:t>
            </a:r>
          </a:p>
          <a:p>
            <a:pPr lvl="1"/>
            <a:r>
              <a:rPr lang="en-US" sz="1800" dirty="0" smtClean="0"/>
              <a:t>Study would complement Middle and Upper Sacramento Regional Plan and provide an opportunity to partner with both State and regional group </a:t>
            </a:r>
          </a:p>
          <a:p>
            <a:pPr lvl="1"/>
            <a:r>
              <a:rPr lang="en-US" sz="1800" dirty="0" smtClean="0"/>
              <a:t>Study area would include Sacramento and Feather Rivers and their tributaries</a:t>
            </a:r>
          </a:p>
          <a:p>
            <a:pPr lvl="2"/>
            <a:r>
              <a:rPr lang="en-US" sz="1600" dirty="0" smtClean="0"/>
              <a:t>Lower Sacramento River-Delta North area is </a:t>
            </a:r>
            <a:r>
              <a:rPr lang="en-US" sz="1600" i="1" dirty="0" smtClean="0"/>
              <a:t>not</a:t>
            </a:r>
            <a:r>
              <a:rPr lang="en-US" sz="1600" dirty="0" smtClean="0"/>
              <a:t> included in this recommendation</a:t>
            </a:r>
          </a:p>
          <a:p>
            <a:pPr>
              <a:buNone/>
            </a:pPr>
            <a:endParaRPr lang="en-US"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600" dirty="0" smtClean="0"/>
              <a:t>Draft Proposed “Spin-offs” and “Off-shoots”</a:t>
            </a:r>
            <a:endParaRPr lang="en-US" sz="3600" dirty="0"/>
          </a:p>
        </p:txBody>
      </p:sp>
      <p:sp>
        <p:nvSpPr>
          <p:cNvPr id="3" name="Content Placeholder 2"/>
          <p:cNvSpPr>
            <a:spLocks noGrp="1"/>
          </p:cNvSpPr>
          <p:nvPr>
            <p:ph idx="1"/>
          </p:nvPr>
        </p:nvSpPr>
        <p:spPr>
          <a:xfrm>
            <a:off x="457200" y="1066800"/>
            <a:ext cx="8229600" cy="4572000"/>
          </a:xfrm>
        </p:spPr>
        <p:txBody>
          <a:bodyPr/>
          <a:lstStyle/>
          <a:p>
            <a:pPr>
              <a:buNone/>
            </a:pPr>
            <a:r>
              <a:rPr lang="en-US" sz="1800" b="1" dirty="0" smtClean="0"/>
              <a:t>Mid- to Long-Term “Spin-off” and “Off-shoot” Studies Include:</a:t>
            </a:r>
          </a:p>
          <a:p>
            <a:pPr lvl="0"/>
            <a:r>
              <a:rPr lang="en-US" sz="1600" u="sng" dirty="0" smtClean="0"/>
              <a:t>Non-Structural Floodplain Management Services</a:t>
            </a:r>
            <a:endParaRPr lang="en-US" sz="1400" dirty="0" smtClean="0"/>
          </a:p>
          <a:p>
            <a:pPr lvl="1"/>
            <a:r>
              <a:rPr lang="en-US" sz="1400" dirty="0" smtClean="0"/>
              <a:t>Small-scale, non-structural projects that can provide floodplain mapping, floodplain management plans, emergency plans and flood recovery plans</a:t>
            </a:r>
          </a:p>
          <a:p>
            <a:pPr lvl="1"/>
            <a:r>
              <a:rPr lang="en-US" sz="1400" dirty="0" smtClean="0"/>
              <a:t>Could provide significant benefits to effected areas for low cost and effort</a:t>
            </a:r>
          </a:p>
          <a:p>
            <a:pPr lvl="1"/>
            <a:r>
              <a:rPr lang="en-US" sz="1400" dirty="0" smtClean="0"/>
              <a:t>May be critical for small communities, agricultural areas and Tribal communities</a:t>
            </a:r>
          </a:p>
          <a:p>
            <a:pPr lvl="0"/>
            <a:r>
              <a:rPr lang="en-US" sz="1600" u="sng" dirty="0" smtClean="0"/>
              <a:t>Upper American River and Tributaries</a:t>
            </a:r>
            <a:r>
              <a:rPr lang="en-US" sz="1600" dirty="0" smtClean="0"/>
              <a:t> </a:t>
            </a:r>
            <a:endParaRPr lang="en-US" sz="1400" dirty="0" smtClean="0"/>
          </a:p>
          <a:p>
            <a:pPr lvl="1"/>
            <a:r>
              <a:rPr lang="en-US" sz="1400" dirty="0" smtClean="0"/>
              <a:t>Multi-purpose FRM, WS and ER study along American River and its tributaries (above Folsom Dam and Reservoir).</a:t>
            </a:r>
          </a:p>
          <a:p>
            <a:pPr lvl="0"/>
            <a:r>
              <a:rPr lang="en-US" sz="1600" u="sng" dirty="0" smtClean="0"/>
              <a:t>Ecosystem Restoration Studies under Continuing Authorities Program/General Investigations/Tribal Partnership Program</a:t>
            </a:r>
            <a:r>
              <a:rPr lang="en-US" sz="1400" dirty="0" smtClean="0"/>
              <a:t>  </a:t>
            </a:r>
          </a:p>
          <a:p>
            <a:pPr lvl="1"/>
            <a:r>
              <a:rPr lang="en-US" sz="1400" dirty="0" smtClean="0"/>
              <a:t>Restore ecosystem in more localized areas, including on Tribal lands</a:t>
            </a:r>
          </a:p>
          <a:p>
            <a:pPr lvl="1"/>
            <a:r>
              <a:rPr lang="en-US" sz="1400" dirty="0" smtClean="0"/>
              <a:t>Areas such as Clear Lake/Upper Cache Creek, Elder Creek, Deer Creek and </a:t>
            </a:r>
            <a:r>
              <a:rPr lang="en-US" sz="1400" dirty="0" err="1" smtClean="0"/>
              <a:t>Stoney</a:t>
            </a:r>
            <a:r>
              <a:rPr lang="en-US" sz="1400" dirty="0" smtClean="0"/>
              <a:t> Creek among others</a:t>
            </a:r>
            <a:endParaRPr lang="en-US"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4000" dirty="0" smtClean="0"/>
              <a:t>Draft Proposed “Off-shoots” Cont’d</a:t>
            </a:r>
            <a:endParaRPr lang="en-US" sz="4000" dirty="0"/>
          </a:p>
        </p:txBody>
      </p:sp>
      <p:sp>
        <p:nvSpPr>
          <p:cNvPr id="3" name="Content Placeholder 2"/>
          <p:cNvSpPr>
            <a:spLocks noGrp="1"/>
          </p:cNvSpPr>
          <p:nvPr>
            <p:ph idx="1"/>
          </p:nvPr>
        </p:nvSpPr>
        <p:spPr>
          <a:xfrm>
            <a:off x="457200" y="1295400"/>
            <a:ext cx="8229600" cy="4038600"/>
          </a:xfrm>
        </p:spPr>
        <p:txBody>
          <a:bodyPr/>
          <a:lstStyle/>
          <a:p>
            <a:r>
              <a:rPr lang="en-US" sz="1800" u="sng" dirty="0" smtClean="0"/>
              <a:t>Inter-Agency Support </a:t>
            </a:r>
            <a:endParaRPr lang="en-US" sz="1800" dirty="0" smtClean="0"/>
          </a:p>
          <a:p>
            <a:pPr lvl="1"/>
            <a:r>
              <a:rPr lang="en-US" sz="1600" dirty="0" smtClean="0"/>
              <a:t>Support to sister federal agencies to assist with water resource projects for which USACE has an expertise</a:t>
            </a:r>
          </a:p>
          <a:p>
            <a:r>
              <a:rPr lang="en-US" sz="1800" u="sng" dirty="0" smtClean="0"/>
              <a:t>Planning Assistance to States </a:t>
            </a:r>
          </a:p>
          <a:p>
            <a:pPr lvl="1"/>
            <a:r>
              <a:rPr lang="en-US" sz="1600" dirty="0" smtClean="0"/>
              <a:t>USACE can provide states, local governments, other non-Federal entities and eligible Tribes assistance in preparation of comprehensive plans for development, utilization and conservation of water and related land resources.</a:t>
            </a:r>
          </a:p>
          <a:p>
            <a:pPr lvl="1"/>
            <a:r>
              <a:rPr lang="en-US" sz="1600" dirty="0" smtClean="0"/>
              <a:t>Studies could include: water supply/demand, water conservation, water quality, ecosystem restoration and dam safety/failure. </a:t>
            </a:r>
            <a:endParaRPr lang="en-U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Considerations</a:t>
            </a:r>
            <a:endParaRPr lang="en-US" dirty="0"/>
          </a:p>
        </p:txBody>
      </p:sp>
      <p:sp>
        <p:nvSpPr>
          <p:cNvPr id="3" name="Content Placeholder 2"/>
          <p:cNvSpPr>
            <a:spLocks noGrp="1"/>
          </p:cNvSpPr>
          <p:nvPr>
            <p:ph idx="1"/>
          </p:nvPr>
        </p:nvSpPr>
        <p:spPr/>
        <p:txBody>
          <a:bodyPr/>
          <a:lstStyle/>
          <a:p>
            <a:r>
              <a:rPr lang="en-US" dirty="0" smtClean="0"/>
              <a:t>Strategic Watershed Governance</a:t>
            </a:r>
          </a:p>
          <a:p>
            <a:r>
              <a:rPr lang="en-US" dirty="0" smtClean="0"/>
              <a:t>Regional Permitting</a:t>
            </a:r>
          </a:p>
          <a:p>
            <a:r>
              <a:rPr lang="en-US" dirty="0" smtClean="0"/>
              <a:t>O&amp;M Challenges</a:t>
            </a:r>
          </a:p>
          <a:p>
            <a:r>
              <a:rPr lang="en-US" dirty="0" smtClean="0"/>
              <a:t>Timing of State and Local Actions     (Basin-Wide Feasibility Studies / Regional Flood Management Plans / Near-term Implementation)</a:t>
            </a:r>
          </a:p>
          <a:p>
            <a:endParaRPr lang="en-US" dirty="0" smtClean="0"/>
          </a:p>
          <a:p>
            <a:pPr>
              <a:buNone/>
            </a:pPr>
            <a:endParaRPr lang="en-US" dirty="0"/>
          </a:p>
        </p:txBody>
      </p:sp>
      <p:sp>
        <p:nvSpPr>
          <p:cNvPr id="4" name="Slide Number Placeholder 6"/>
          <p:cNvSpPr>
            <a:spLocks noGrp="1"/>
          </p:cNvSpPr>
          <p:nvPr>
            <p:ph type="sldNum" sz="quarter" idx="10"/>
          </p:nvPr>
        </p:nvSpPr>
        <p:spPr>
          <a:xfrm>
            <a:off x="3505200" y="6324600"/>
            <a:ext cx="2133600" cy="400050"/>
          </a:xfrm>
        </p:spPr>
        <p:txBody>
          <a:bodyPr/>
          <a:lstStyle/>
          <a:p>
            <a:fld id="{35075C6D-0D1A-4382-BFF0-85556586299C}" type="slidenum">
              <a:rPr lang="en-US" smtClean="0"/>
              <a:pPr/>
              <a:t>26</a:t>
            </a:fld>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Questions/Discussion</a:t>
            </a:r>
            <a:endParaRPr lang="en-US" dirty="0"/>
          </a:p>
        </p:txBody>
      </p:sp>
      <p:pic>
        <p:nvPicPr>
          <p:cNvPr id="10242" name="Picture 2" descr="C:\Users\L2PDWRLK\AppData\Local\Microsoft\Windows\Temporary Internet Files\Content.IE5\ZMXFOD7F\MC900056959[1].wmf"/>
          <p:cNvPicPr>
            <a:picLocks noChangeAspect="1" noChangeArrowheads="1"/>
          </p:cNvPicPr>
          <p:nvPr/>
        </p:nvPicPr>
        <p:blipFill>
          <a:blip r:embed="rId2" cstate="print"/>
          <a:srcRect/>
          <a:stretch>
            <a:fillRect/>
          </a:stretch>
        </p:blipFill>
        <p:spPr bwMode="auto">
          <a:xfrm>
            <a:off x="2133600" y="2590800"/>
            <a:ext cx="2567088" cy="1828800"/>
          </a:xfrm>
          <a:prstGeom prst="rect">
            <a:avLst/>
          </a:prstGeom>
          <a:noFill/>
        </p:spPr>
      </p:pic>
      <p:pic>
        <p:nvPicPr>
          <p:cNvPr id="10243" name="Picture 3" descr="C:\Users\L2PDWRLK\AppData\Local\Microsoft\Windows\Temporary Internet Files\Content.IE5\T7FJ4HCA\MC900282178[1].wmf"/>
          <p:cNvPicPr>
            <a:picLocks noChangeAspect="1" noChangeArrowheads="1"/>
          </p:cNvPicPr>
          <p:nvPr/>
        </p:nvPicPr>
        <p:blipFill>
          <a:blip r:embed="rId3" cstate="print"/>
          <a:srcRect/>
          <a:stretch>
            <a:fillRect/>
          </a:stretch>
        </p:blipFill>
        <p:spPr bwMode="auto">
          <a:xfrm>
            <a:off x="5486399" y="2743200"/>
            <a:ext cx="1390073" cy="1600200"/>
          </a:xfrm>
          <a:prstGeom prst="rect">
            <a:avLst/>
          </a:prstGeom>
          <a:noFill/>
        </p:spPr>
      </p:pic>
      <p:sp>
        <p:nvSpPr>
          <p:cNvPr id="5" name="Slide Number Placeholder 6"/>
          <p:cNvSpPr>
            <a:spLocks noGrp="1"/>
          </p:cNvSpPr>
          <p:nvPr>
            <p:ph type="sldNum" sz="quarter" idx="10"/>
          </p:nvPr>
        </p:nvSpPr>
        <p:spPr>
          <a:xfrm>
            <a:off x="3505200" y="6324600"/>
            <a:ext cx="2133600" cy="400050"/>
          </a:xfrm>
        </p:spPr>
        <p:txBody>
          <a:bodyPr/>
          <a:lstStyle/>
          <a:p>
            <a:fld id="{35075C6D-0D1A-4382-BFF0-85556586299C}" type="slidenum">
              <a:rPr lang="en-US" smtClean="0"/>
              <a:pPr/>
              <a:t>27</a:t>
            </a:fld>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sp>
        <p:nvSpPr>
          <p:cNvPr id="4" name="Rectangle 3"/>
          <p:cNvSpPr/>
          <p:nvPr/>
        </p:nvSpPr>
        <p:spPr>
          <a:xfrm>
            <a:off x="914400" y="1752600"/>
            <a:ext cx="7239000" cy="3416320"/>
          </a:xfrm>
          <a:prstGeom prst="rect">
            <a:avLst/>
          </a:prstGeom>
        </p:spPr>
        <p:txBody>
          <a:bodyPr wrap="square">
            <a:spAutoFit/>
          </a:bodyPr>
          <a:lstStyle/>
          <a:p>
            <a:pPr marL="1371600" indent="-1371600">
              <a:buNone/>
            </a:pPr>
            <a:r>
              <a:rPr lang="en-US" b="1" dirty="0" smtClean="0"/>
              <a:t>USACE:	Public Affairs Office</a:t>
            </a:r>
          </a:p>
          <a:p>
            <a:pPr marL="1371600" indent="-1371600">
              <a:buNone/>
            </a:pPr>
            <a:r>
              <a:rPr lang="en-US" b="1" dirty="0" smtClean="0"/>
              <a:t>	</a:t>
            </a:r>
            <a:r>
              <a:rPr lang="en-US" b="1" u="sng" dirty="0" smtClean="0">
                <a:solidFill>
                  <a:schemeClr val="accent1">
                    <a:lumMod val="50000"/>
                  </a:schemeClr>
                </a:solidFill>
              </a:rPr>
              <a:t>CVIFMS@usace.army.mil</a:t>
            </a:r>
          </a:p>
          <a:p>
            <a:pPr marL="1371600" indent="-1371600">
              <a:buNone/>
            </a:pPr>
            <a:r>
              <a:rPr lang="en-US" b="1" dirty="0" smtClean="0"/>
              <a:t>	Glen Reed, Project Manager, (916) 557-5332</a:t>
            </a:r>
          </a:p>
          <a:p>
            <a:pPr marL="1371600" indent="-1371600">
              <a:buNone/>
            </a:pPr>
            <a:r>
              <a:rPr lang="en-US" b="1" dirty="0" smtClean="0"/>
              <a:t>	</a:t>
            </a:r>
            <a:r>
              <a:rPr lang="en-US" b="1" dirty="0" smtClean="0">
                <a:hlinkClick r:id="rId2"/>
              </a:rPr>
              <a:t>anthony.g.reed@usace.army.mil</a:t>
            </a:r>
            <a:endParaRPr lang="en-US" b="1" dirty="0" smtClean="0"/>
          </a:p>
          <a:p>
            <a:pPr marL="1371600" indent="-1371600">
              <a:buNone/>
            </a:pPr>
            <a:r>
              <a:rPr lang="en-US" b="1" dirty="0" smtClean="0"/>
              <a:t>	Rhiannon Kucharski, Lead Planner, (916) 557-7258</a:t>
            </a:r>
          </a:p>
          <a:p>
            <a:pPr marL="1371600" indent="-1371600">
              <a:buNone/>
            </a:pPr>
            <a:r>
              <a:rPr lang="en-US" b="1" dirty="0" smtClean="0"/>
              <a:t>	</a:t>
            </a:r>
            <a:r>
              <a:rPr lang="en-US" b="1" dirty="0" smtClean="0">
                <a:hlinkClick r:id="rId3"/>
              </a:rPr>
              <a:t>rhiannon.l.kucharski@usace.army.mil</a:t>
            </a:r>
            <a:endParaRPr lang="en-US" b="1" dirty="0" smtClean="0"/>
          </a:p>
          <a:p>
            <a:pPr marL="1371600" indent="-1371600">
              <a:buNone/>
            </a:pPr>
            <a:r>
              <a:rPr lang="en-US" b="1" dirty="0" smtClean="0"/>
              <a:t>DWR:	Christopher Williams, Project Manager</a:t>
            </a:r>
          </a:p>
          <a:p>
            <a:pPr marL="1371600" indent="-1371600">
              <a:buNone/>
            </a:pPr>
            <a:r>
              <a:rPr lang="en-US" b="1" dirty="0" smtClean="0"/>
              <a:t>	(916) 574-2375</a:t>
            </a:r>
          </a:p>
          <a:p>
            <a:pPr marL="1371600" indent="-1371600">
              <a:buNone/>
            </a:pPr>
            <a:r>
              <a:rPr lang="en-US" b="1" dirty="0" smtClean="0"/>
              <a:t>	</a:t>
            </a:r>
            <a:r>
              <a:rPr lang="en-US" b="1" dirty="0" smtClean="0">
                <a:hlinkClick r:id="rId4"/>
              </a:rPr>
              <a:t>christopher.williams@water.ca.gov</a:t>
            </a:r>
            <a:endParaRPr lang="en-US" b="1" dirty="0" smtClean="0"/>
          </a:p>
          <a:p>
            <a:pPr marL="1371600" indent="-1371600">
              <a:buNone/>
            </a:pPr>
            <a:r>
              <a:rPr lang="en-US" b="1" dirty="0" smtClean="0"/>
              <a:t>CVFPB:	Nancy </a:t>
            </a:r>
            <a:r>
              <a:rPr lang="en-US" b="1" dirty="0" err="1" smtClean="0"/>
              <a:t>Moricz</a:t>
            </a:r>
            <a:r>
              <a:rPr lang="en-US" b="1" dirty="0" smtClean="0"/>
              <a:t>, Senior Engineer, CVFPB, </a:t>
            </a:r>
          </a:p>
          <a:p>
            <a:pPr marL="1371600" indent="-1371600">
              <a:buNone/>
            </a:pPr>
            <a:r>
              <a:rPr lang="en-US" b="1" dirty="0" smtClean="0"/>
              <a:t>	(916) 574-2381</a:t>
            </a:r>
          </a:p>
          <a:p>
            <a:pPr marL="1371600" indent="-1371600">
              <a:buNone/>
            </a:pPr>
            <a:r>
              <a:rPr lang="en-US" b="1" dirty="0" smtClean="0"/>
              <a:t>	 </a:t>
            </a:r>
            <a:r>
              <a:rPr lang="en-US" b="1" dirty="0" smtClean="0">
                <a:hlinkClick r:id="rId5"/>
              </a:rPr>
              <a:t>nancy.moricz@water.ca.gov</a:t>
            </a:r>
            <a:endParaRPr lang="en-US" b="1" dirty="0" smtClean="0"/>
          </a:p>
        </p:txBody>
      </p:sp>
      <p:sp>
        <p:nvSpPr>
          <p:cNvPr id="5" name="Slide Number Placeholder 6"/>
          <p:cNvSpPr>
            <a:spLocks noGrp="1"/>
          </p:cNvSpPr>
          <p:nvPr>
            <p:ph type="sldNum" sz="quarter" idx="10"/>
          </p:nvPr>
        </p:nvSpPr>
        <p:spPr>
          <a:xfrm>
            <a:off x="3505200" y="6324600"/>
            <a:ext cx="2133600" cy="400050"/>
          </a:xfrm>
        </p:spPr>
        <p:txBody>
          <a:bodyPr/>
          <a:lstStyle/>
          <a:p>
            <a:fld id="{35075C6D-0D1A-4382-BFF0-85556586299C}" type="slidenum">
              <a:rPr lang="en-US" smtClean="0"/>
              <a:pPr/>
              <a:t>28</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 y="152400"/>
            <a:ext cx="7772400" cy="1470025"/>
          </a:xfrm>
        </p:spPr>
        <p:txBody>
          <a:bodyPr/>
          <a:lstStyle/>
          <a:p>
            <a:pPr eaLnBrk="1" hangingPunct="1"/>
            <a:r>
              <a:rPr lang="en-US" dirty="0" smtClean="0"/>
              <a:t>Central Valley Integrated Flood Management Watershed Study (CVIFMS) Informational Briefing</a:t>
            </a:r>
          </a:p>
        </p:txBody>
      </p:sp>
      <p:sp>
        <p:nvSpPr>
          <p:cNvPr id="3075" name="Text Box 4"/>
          <p:cNvSpPr txBox="1">
            <a:spLocks noChangeArrowheads="1"/>
          </p:cNvSpPr>
          <p:nvPr/>
        </p:nvSpPr>
        <p:spPr bwMode="auto">
          <a:xfrm>
            <a:off x="152400" y="2209800"/>
            <a:ext cx="4724400" cy="1031051"/>
          </a:xfrm>
          <a:prstGeom prst="rect">
            <a:avLst/>
          </a:prstGeom>
          <a:noFill/>
          <a:ln w="9525">
            <a:noFill/>
            <a:miter lim="800000"/>
            <a:headEnd/>
            <a:tailEnd/>
          </a:ln>
        </p:spPr>
        <p:txBody>
          <a:bodyPr wrap="square">
            <a:spAutoFit/>
          </a:bodyPr>
          <a:lstStyle/>
          <a:p>
            <a:pPr>
              <a:spcBef>
                <a:spcPct val="50000"/>
              </a:spcBef>
            </a:pPr>
            <a:r>
              <a:rPr lang="en-US" sz="1600" dirty="0" smtClean="0"/>
              <a:t>Rhiannon Kucharski – Lead Planner</a:t>
            </a:r>
            <a:endParaRPr lang="en-US" sz="1600" dirty="0"/>
          </a:p>
          <a:p>
            <a:pPr>
              <a:spcBef>
                <a:spcPct val="50000"/>
              </a:spcBef>
            </a:pPr>
            <a:r>
              <a:rPr lang="en-US" sz="1600" dirty="0" smtClean="0"/>
              <a:t>Sacramento District, US Army Corps of Engineers</a:t>
            </a:r>
            <a:endParaRPr lang="en-US" sz="1600" dirty="0"/>
          </a:p>
          <a:p>
            <a:pPr>
              <a:spcBef>
                <a:spcPct val="50000"/>
              </a:spcBef>
            </a:pPr>
            <a:r>
              <a:rPr lang="en-US" sz="1400" dirty="0" smtClean="0"/>
              <a:t>November 18, 2015</a:t>
            </a:r>
            <a:endParaRPr lang="en-US" sz="1400" dirty="0"/>
          </a:p>
        </p:txBody>
      </p:sp>
      <p:graphicFrame>
        <p:nvGraphicFramePr>
          <p:cNvPr id="1026" name="Object 2"/>
          <p:cNvGraphicFramePr>
            <a:graphicFrameLocks noChangeAspect="1"/>
          </p:cNvGraphicFramePr>
          <p:nvPr/>
        </p:nvGraphicFramePr>
        <p:xfrm>
          <a:off x="228600" y="3962400"/>
          <a:ext cx="1219200" cy="1219200"/>
        </p:xfrm>
        <a:graphic>
          <a:graphicData uri="http://schemas.openxmlformats.org/presentationml/2006/ole">
            <p:oleObj spid="_x0000_s1026" name="Acrobat Document" r:id="rId4" imgW="9944033" imgH="9944079" progId="AcroExch.Document.7">
              <p:embed/>
            </p:oleObj>
          </a:graphicData>
        </a:graphic>
      </p:graphicFrame>
      <p:pic>
        <p:nvPicPr>
          <p:cNvPr id="5" name="Picture 3" descr="CVFPB_logo_update3"/>
          <p:cNvPicPr>
            <a:picLocks noChangeAspect="1" noChangeArrowheads="1"/>
          </p:cNvPicPr>
          <p:nvPr/>
        </p:nvPicPr>
        <p:blipFill>
          <a:blip r:embed="rId5" cstate="print"/>
          <a:srcRect/>
          <a:stretch>
            <a:fillRect/>
          </a:stretch>
        </p:blipFill>
        <p:spPr bwMode="auto">
          <a:xfrm>
            <a:off x="1524000" y="3962400"/>
            <a:ext cx="1295400" cy="126653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92162"/>
          </a:xfrm>
        </p:spPr>
        <p:txBody>
          <a:bodyPr/>
          <a:lstStyle/>
          <a:p>
            <a:pPr eaLnBrk="1" hangingPunct="1"/>
            <a:r>
              <a:rPr lang="en-US" dirty="0" smtClean="0"/>
              <a:t>Outline</a:t>
            </a:r>
          </a:p>
        </p:txBody>
      </p:sp>
      <p:sp>
        <p:nvSpPr>
          <p:cNvPr id="4099" name="Rectangle 3"/>
          <p:cNvSpPr>
            <a:spLocks noGrp="1" noChangeArrowheads="1"/>
          </p:cNvSpPr>
          <p:nvPr>
            <p:ph type="body" idx="1"/>
          </p:nvPr>
        </p:nvSpPr>
        <p:spPr>
          <a:xfrm>
            <a:off x="914400" y="990600"/>
            <a:ext cx="8229600" cy="5257800"/>
          </a:xfrm>
        </p:spPr>
        <p:txBody>
          <a:bodyPr/>
          <a:lstStyle/>
          <a:p>
            <a:pPr eaLnBrk="1" hangingPunct="1"/>
            <a:r>
              <a:rPr lang="en-US" sz="2400" dirty="0" smtClean="0"/>
              <a:t>Recent Activities</a:t>
            </a:r>
          </a:p>
          <a:p>
            <a:pPr eaLnBrk="1" hangingPunct="1"/>
            <a:r>
              <a:rPr lang="en-US" sz="2400" dirty="0" smtClean="0"/>
              <a:t>Current Activities</a:t>
            </a:r>
          </a:p>
          <a:p>
            <a:pPr eaLnBrk="1" hangingPunct="1"/>
            <a:r>
              <a:rPr lang="en-US" sz="2400" dirty="0" smtClean="0"/>
              <a:t>Planning Goals</a:t>
            </a:r>
          </a:p>
          <a:p>
            <a:pPr eaLnBrk="1" hangingPunct="1"/>
            <a:r>
              <a:rPr lang="en-US" sz="2400" dirty="0" smtClean="0"/>
              <a:t>Array of Measures</a:t>
            </a:r>
          </a:p>
          <a:p>
            <a:pPr eaLnBrk="1" hangingPunct="1"/>
            <a:r>
              <a:rPr lang="en-US" sz="2400" dirty="0" smtClean="0"/>
              <a:t>Opportunity Areas</a:t>
            </a:r>
          </a:p>
          <a:p>
            <a:pPr eaLnBrk="1" hangingPunct="1"/>
            <a:r>
              <a:rPr lang="en-US" sz="2400" dirty="0" smtClean="0"/>
              <a:t>Qualitative Screening</a:t>
            </a:r>
          </a:p>
          <a:p>
            <a:pPr eaLnBrk="1" hangingPunct="1"/>
            <a:r>
              <a:rPr lang="en-US" sz="2400" dirty="0" smtClean="0"/>
              <a:t>Conceptual Alternatives</a:t>
            </a:r>
          </a:p>
          <a:p>
            <a:pPr eaLnBrk="1" hangingPunct="1"/>
            <a:r>
              <a:rPr lang="en-US" sz="2400" dirty="0" smtClean="0"/>
              <a:t>Early “Off-shoot” Study</a:t>
            </a:r>
          </a:p>
          <a:p>
            <a:pPr eaLnBrk="1" hangingPunct="1"/>
            <a:r>
              <a:rPr lang="en-US" sz="2400" dirty="0" smtClean="0"/>
              <a:t>Draft Proposed “Spin-off” and “Off-shoot” Studies</a:t>
            </a:r>
          </a:p>
          <a:p>
            <a:pPr eaLnBrk="1" hangingPunct="1"/>
            <a:r>
              <a:rPr lang="en-US" sz="2400" dirty="0" smtClean="0"/>
              <a:t>Schedule</a:t>
            </a:r>
          </a:p>
        </p:txBody>
      </p:sp>
      <p:sp>
        <p:nvSpPr>
          <p:cNvPr id="4" name="Slide Number Placeholder 6"/>
          <p:cNvSpPr>
            <a:spLocks noGrp="1"/>
          </p:cNvSpPr>
          <p:nvPr>
            <p:ph type="sldNum" sz="quarter" idx="10"/>
          </p:nvPr>
        </p:nvSpPr>
        <p:spPr>
          <a:xfrm>
            <a:off x="3505200" y="6324600"/>
            <a:ext cx="2133600" cy="400050"/>
          </a:xfrm>
        </p:spPr>
        <p:txBody>
          <a:bodyPr/>
          <a:lstStyle/>
          <a:p>
            <a:fld id="{35075C6D-0D1A-4382-BFF0-85556586299C}"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What is CVIFMS?</a:t>
            </a:r>
            <a:endParaRPr lang="en-US" dirty="0"/>
          </a:p>
        </p:txBody>
      </p:sp>
      <p:sp>
        <p:nvSpPr>
          <p:cNvPr id="3" name="Content Placeholder 2"/>
          <p:cNvSpPr>
            <a:spLocks noGrp="1"/>
          </p:cNvSpPr>
          <p:nvPr>
            <p:ph idx="1"/>
          </p:nvPr>
        </p:nvSpPr>
        <p:spPr/>
        <p:txBody>
          <a:bodyPr/>
          <a:lstStyle/>
          <a:p>
            <a:r>
              <a:rPr lang="en-US" dirty="0" smtClean="0"/>
              <a:t>Federal companion document to Central Valley Flood Protection Plan, Regional Flood Management Plans and Integrated Regional Watershed Management Plans</a:t>
            </a:r>
          </a:p>
          <a:p>
            <a:pPr lvl="1"/>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Calibri" pitchFamily="34" charset="0"/>
              </a:rPr>
              <a:t>What is CVIFMS?</a:t>
            </a:r>
            <a:endParaRPr lang="en-US" dirty="0">
              <a:latin typeface="Calibri" pitchFamily="34" charset="0"/>
            </a:endParaRPr>
          </a:p>
        </p:txBody>
      </p:sp>
      <p:sp>
        <p:nvSpPr>
          <p:cNvPr id="7" name="Slide Number Placeholder 6"/>
          <p:cNvSpPr>
            <a:spLocks noGrp="1"/>
          </p:cNvSpPr>
          <p:nvPr>
            <p:ph type="sldNum" sz="quarter" idx="10"/>
          </p:nvPr>
        </p:nvSpPr>
        <p:spPr>
          <a:xfrm>
            <a:off x="3429000" y="6324600"/>
            <a:ext cx="2133600" cy="533400"/>
          </a:xfrm>
        </p:spPr>
        <p:txBody>
          <a:bodyPr/>
          <a:lstStyle/>
          <a:p>
            <a:fld id="{35075C6D-0D1A-4382-BFF0-85556586299C}" type="slidenum">
              <a:rPr lang="en-US" smtClean="0"/>
              <a:pPr/>
              <a:t>6</a:t>
            </a:fld>
            <a:endParaRPr lang="en-US" dirty="0"/>
          </a:p>
        </p:txBody>
      </p:sp>
      <p:sp>
        <p:nvSpPr>
          <p:cNvPr id="6" name="Content Placeholder 5"/>
          <p:cNvSpPr>
            <a:spLocks noGrp="1"/>
          </p:cNvSpPr>
          <p:nvPr>
            <p:ph idx="1"/>
          </p:nvPr>
        </p:nvSpPr>
        <p:spPr>
          <a:xfrm>
            <a:off x="228600" y="838200"/>
            <a:ext cx="8915400" cy="5105400"/>
          </a:xfrm>
        </p:spPr>
        <p:txBody>
          <a:bodyPr/>
          <a:lstStyle/>
          <a:p>
            <a:r>
              <a:rPr lang="en-US" sz="2400" dirty="0" smtClean="0"/>
              <a:t>A watershed study focused on Sacramento River Basin to develop a comprehensive basin-wide management plan to:</a:t>
            </a:r>
          </a:p>
          <a:p>
            <a:pPr lvl="1"/>
            <a:r>
              <a:rPr lang="en-US" sz="2400" dirty="0" smtClean="0"/>
              <a:t>Assess watershed characteristics and conditions</a:t>
            </a:r>
          </a:p>
          <a:p>
            <a:pPr lvl="1"/>
            <a:r>
              <a:rPr lang="en-US" sz="2400" dirty="0" smtClean="0"/>
              <a:t>Identify watershed issues/problems</a:t>
            </a:r>
          </a:p>
          <a:p>
            <a:pPr lvl="1"/>
            <a:r>
              <a:rPr lang="en-US" sz="2400" dirty="0" smtClean="0"/>
              <a:t>Develop, evaluate and prioritize conceptual alternatives, including structural and non-structural measures for flood risk management, ecosystem restoration and water supply/conservation</a:t>
            </a:r>
          </a:p>
          <a:p>
            <a:pPr lvl="1"/>
            <a:r>
              <a:rPr lang="en-US" sz="2400" dirty="0" smtClean="0"/>
              <a:t>Incorporate public input and involvement</a:t>
            </a:r>
          </a:p>
          <a:p>
            <a:pPr lvl="1"/>
            <a:r>
              <a:rPr lang="en-US" sz="2400" dirty="0" smtClean="0"/>
              <a:t>Identify potential “spin-off” studies under Federal, State and/or local authorities</a:t>
            </a:r>
          </a:p>
          <a:p>
            <a:r>
              <a:rPr lang="en-US" sz="2400" dirty="0" smtClean="0"/>
              <a:t>San Joaquin Basin – next phase</a:t>
            </a:r>
          </a:p>
          <a:p>
            <a:endParaRPr lang="en-US" sz="2200"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50000"/>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Vision Statement</a:t>
            </a:r>
            <a:endParaRPr lang="en-US" dirty="0"/>
          </a:p>
        </p:txBody>
      </p:sp>
      <p:sp>
        <p:nvSpPr>
          <p:cNvPr id="6" name="Content Placeholder 5"/>
          <p:cNvSpPr>
            <a:spLocks noGrp="1"/>
          </p:cNvSpPr>
          <p:nvPr>
            <p:ph idx="1"/>
          </p:nvPr>
        </p:nvSpPr>
        <p:spPr/>
        <p:txBody>
          <a:bodyPr anchor="ctr"/>
          <a:lstStyle/>
          <a:p>
            <a:pPr>
              <a:buNone/>
            </a:pPr>
            <a:r>
              <a:rPr lang="en-US" dirty="0" smtClean="0"/>
              <a:t>   </a:t>
            </a:r>
            <a:endParaRPr lang="en-US" dirty="0" smtClean="0">
              <a:solidFill>
                <a:srgbClr val="FFFF00"/>
              </a:solidFill>
            </a:endParaRPr>
          </a:p>
          <a:p>
            <a:endParaRPr lang="en-US" dirty="0"/>
          </a:p>
        </p:txBody>
      </p:sp>
      <p:sp>
        <p:nvSpPr>
          <p:cNvPr id="7" name="Rectangle 6"/>
          <p:cNvSpPr/>
          <p:nvPr/>
        </p:nvSpPr>
        <p:spPr>
          <a:xfrm>
            <a:off x="152400" y="990600"/>
            <a:ext cx="8839200" cy="4493538"/>
          </a:xfrm>
          <a:prstGeom prst="rect">
            <a:avLst/>
          </a:prstGeom>
        </p:spPr>
        <p:txBody>
          <a:bodyPr wrap="square">
            <a:spAutoFit/>
          </a:bodyPr>
          <a:lstStyle/>
          <a:p>
            <a:r>
              <a:rPr lang="en-US" sz="2600" dirty="0" smtClean="0"/>
              <a:t>The Federal and State governments share a vision for an integrated flood management system in the Central Valley to provide for safe, healthy and thriving communities while protecting and restoring the environment. The problem is so overwhelming that achievement of this shared vision can only be through pursuit of mutual priorities. The State’s flood risk management priorities of public safety, environmental stewardship and economic stability match the Federal administration’s priorities of protecting the American people, restoring and protecting the environment and improving the nation’s economy.</a:t>
            </a:r>
            <a:endParaRPr lang="en-US" sz="2600" dirty="0"/>
          </a:p>
        </p:txBody>
      </p:sp>
      <p:sp>
        <p:nvSpPr>
          <p:cNvPr id="5" name="Slide Number Placeholder 6"/>
          <p:cNvSpPr>
            <a:spLocks noGrp="1"/>
          </p:cNvSpPr>
          <p:nvPr>
            <p:ph type="sldNum" sz="quarter" idx="10"/>
          </p:nvPr>
        </p:nvSpPr>
        <p:spPr>
          <a:xfrm>
            <a:off x="3505200" y="6324600"/>
            <a:ext cx="2133600" cy="400050"/>
          </a:xfrm>
        </p:spPr>
        <p:txBody>
          <a:bodyPr/>
          <a:lstStyle/>
          <a:p>
            <a:fld id="{35075C6D-0D1A-4382-BFF0-85556586299C}" type="slidenum">
              <a:rPr lang="en-US" smtClean="0"/>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867400" cy="685800"/>
          </a:xfrm>
        </p:spPr>
        <p:txBody>
          <a:bodyPr/>
          <a:lstStyle/>
          <a:p>
            <a:r>
              <a:rPr lang="en-US" dirty="0" smtClean="0"/>
              <a:t>Ongoing Efforts</a:t>
            </a:r>
            <a:endParaRPr lang="en-US" dirty="0"/>
          </a:p>
        </p:txBody>
      </p:sp>
      <p:pic>
        <p:nvPicPr>
          <p:cNvPr id="4" name="Picture 2" descr="C:\Users\arrich\AppData\Local\Microsoft\Windows\Temporary Internet Files\Content.Outlook\VNARO0HB\2012 CVFPP FloodSAFE Plan Cover.jpg"/>
          <p:cNvPicPr>
            <a:picLocks noGrp="1" noChangeAspect="1" noChangeArrowheads="1"/>
          </p:cNvPicPr>
          <p:nvPr>
            <p:ph idx="1"/>
          </p:nvPr>
        </p:nvPicPr>
        <p:blipFill>
          <a:blip r:embed="rId3" cstate="print"/>
          <a:stretch>
            <a:fillRect/>
          </a:stretch>
        </p:blipFill>
        <p:spPr bwMode="auto">
          <a:xfrm>
            <a:off x="6178036" y="0"/>
            <a:ext cx="2965964" cy="3886200"/>
          </a:xfrm>
          <a:prstGeom prst="rect">
            <a:avLst/>
          </a:prstGeom>
          <a:noFill/>
        </p:spPr>
      </p:pic>
      <p:sp>
        <p:nvSpPr>
          <p:cNvPr id="5" name="TextBox 4"/>
          <p:cNvSpPr txBox="1"/>
          <p:nvPr/>
        </p:nvSpPr>
        <p:spPr>
          <a:xfrm>
            <a:off x="457200" y="762000"/>
            <a:ext cx="5715000" cy="5078313"/>
          </a:xfrm>
          <a:prstGeom prst="rect">
            <a:avLst/>
          </a:prstGeom>
          <a:noFill/>
        </p:spPr>
        <p:txBody>
          <a:bodyPr wrap="square" rtlCol="0">
            <a:spAutoFit/>
          </a:bodyPr>
          <a:lstStyle/>
          <a:p>
            <a:r>
              <a:rPr lang="en-US" dirty="0" smtClean="0"/>
              <a:t>Leveraged existing information and models from State and USACE projects, including, but </a:t>
            </a:r>
            <a:r>
              <a:rPr lang="en-US" u="sng" dirty="0" smtClean="0"/>
              <a:t>not</a:t>
            </a:r>
            <a:r>
              <a:rPr lang="en-US" dirty="0" smtClean="0"/>
              <a:t> limited to:</a:t>
            </a:r>
          </a:p>
          <a:p>
            <a:pPr>
              <a:buFont typeface="Wingdings" pitchFamily="2" charset="2"/>
              <a:buChar char="§"/>
            </a:pPr>
            <a:r>
              <a:rPr lang="en-US" dirty="0" smtClean="0"/>
              <a:t>  Central Valley Flood Protection Plan</a:t>
            </a:r>
          </a:p>
          <a:p>
            <a:pPr>
              <a:buFont typeface="Wingdings" pitchFamily="2" charset="2"/>
              <a:buChar char="§"/>
            </a:pPr>
            <a:r>
              <a:rPr lang="en-US" dirty="0" smtClean="0"/>
              <a:t>  Basin-wide feasibility studies</a:t>
            </a:r>
          </a:p>
          <a:p>
            <a:pPr>
              <a:buFont typeface="Wingdings" pitchFamily="2" charset="2"/>
              <a:buChar char="§"/>
            </a:pPr>
            <a:r>
              <a:rPr lang="en-US" dirty="0" smtClean="0"/>
              <a:t>  Bay Delta Conservation Plan</a:t>
            </a:r>
          </a:p>
          <a:p>
            <a:pPr>
              <a:buFont typeface="Wingdings" pitchFamily="2" charset="2"/>
              <a:buChar char="§"/>
            </a:pPr>
            <a:r>
              <a:rPr lang="en-US" dirty="0" smtClean="0"/>
              <a:t>  Regional Plans</a:t>
            </a:r>
          </a:p>
          <a:p>
            <a:pPr>
              <a:buFont typeface="Wingdings" pitchFamily="2" charset="2"/>
              <a:buChar char="§"/>
            </a:pPr>
            <a:r>
              <a:rPr lang="en-US" dirty="0" smtClean="0"/>
              <a:t>  Sutter Basin Project</a:t>
            </a:r>
          </a:p>
          <a:p>
            <a:pPr>
              <a:buFont typeface="Wingdings" pitchFamily="2" charset="2"/>
              <a:buChar char="§"/>
            </a:pPr>
            <a:r>
              <a:rPr lang="en-US" dirty="0" smtClean="0"/>
              <a:t>  Yuba River General Reevaluation Project</a:t>
            </a:r>
          </a:p>
          <a:p>
            <a:pPr>
              <a:buFont typeface="Wingdings" pitchFamily="2" charset="2"/>
              <a:buChar char="§"/>
            </a:pPr>
            <a:r>
              <a:rPr lang="en-US" dirty="0" smtClean="0"/>
              <a:t>  Yuba River Ecosystem Restoration Study</a:t>
            </a:r>
          </a:p>
          <a:p>
            <a:pPr>
              <a:buFont typeface="Wingdings" pitchFamily="2" charset="2"/>
              <a:buChar char="§"/>
            </a:pPr>
            <a:r>
              <a:rPr lang="en-US" dirty="0" smtClean="0"/>
              <a:t>  West Sacramento General Reevaluation Study</a:t>
            </a:r>
          </a:p>
          <a:p>
            <a:pPr>
              <a:buFont typeface="Wingdings" pitchFamily="2" charset="2"/>
              <a:buChar char="§"/>
            </a:pPr>
            <a:r>
              <a:rPr lang="en-US" dirty="0" smtClean="0"/>
              <a:t>  American River Watershed Program: Common Features and Folsom Dam Joint Federal Project</a:t>
            </a:r>
          </a:p>
          <a:p>
            <a:pPr>
              <a:buFont typeface="Wingdings" pitchFamily="2" charset="2"/>
              <a:buChar char="§"/>
            </a:pPr>
            <a:r>
              <a:rPr lang="en-US" dirty="0" smtClean="0"/>
              <a:t>  American River Common Features General Reevaluation Study</a:t>
            </a:r>
          </a:p>
          <a:p>
            <a:pPr>
              <a:buFont typeface="Wingdings" pitchFamily="2" charset="2"/>
              <a:buChar char="§"/>
            </a:pPr>
            <a:r>
              <a:rPr lang="en-US" dirty="0" smtClean="0"/>
              <a:t>  Sacramento River Bank Protection Project</a:t>
            </a:r>
          </a:p>
          <a:p>
            <a:pPr>
              <a:buFont typeface="Wingdings" pitchFamily="2" charset="2"/>
              <a:buChar char="§"/>
            </a:pPr>
            <a:r>
              <a:rPr lang="en-US" dirty="0" smtClean="0"/>
              <a:t>  Cache Creek Feasibility Study</a:t>
            </a:r>
          </a:p>
          <a:p>
            <a:pPr>
              <a:buFont typeface="Wingdings" pitchFamily="2" charset="2"/>
              <a:buChar char="§"/>
            </a:pPr>
            <a:r>
              <a:rPr lang="en-US" dirty="0" smtClean="0"/>
              <a:t>  Delta Islands and Levees Feasibility Study</a:t>
            </a:r>
          </a:p>
          <a:p>
            <a:pPr>
              <a:buFont typeface="Wingdings" pitchFamily="2" charset="2"/>
              <a:buChar char="§"/>
            </a:pPr>
            <a:r>
              <a:rPr lang="en-US" dirty="0" smtClean="0"/>
              <a:t>  Sacramento-San Joaquin Comprehensive Study</a:t>
            </a:r>
          </a:p>
        </p:txBody>
      </p:sp>
      <p:sp>
        <p:nvSpPr>
          <p:cNvPr id="6" name="Slide Number Placeholder 6"/>
          <p:cNvSpPr>
            <a:spLocks noGrp="1"/>
          </p:cNvSpPr>
          <p:nvPr>
            <p:ph type="sldNum" sz="quarter" idx="10"/>
          </p:nvPr>
        </p:nvSpPr>
        <p:spPr>
          <a:xfrm>
            <a:off x="3505200" y="6324600"/>
            <a:ext cx="2133600" cy="400050"/>
          </a:xfrm>
        </p:spPr>
        <p:txBody>
          <a:bodyPr/>
          <a:lstStyle/>
          <a:p>
            <a:fld id="{35075C6D-0D1A-4382-BFF0-85556586299C}" type="slidenum">
              <a:rPr lang="en-US" smtClean="0"/>
              <a:pPr/>
              <a:t>8</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Recent Activities</a:t>
            </a:r>
            <a:endParaRPr lang="en-US" dirty="0"/>
          </a:p>
        </p:txBody>
      </p:sp>
      <p:sp>
        <p:nvSpPr>
          <p:cNvPr id="3" name="Content Placeholder 2"/>
          <p:cNvSpPr>
            <a:spLocks noGrp="1"/>
          </p:cNvSpPr>
          <p:nvPr>
            <p:ph idx="1"/>
          </p:nvPr>
        </p:nvSpPr>
        <p:spPr>
          <a:xfrm>
            <a:off x="457200" y="1143000"/>
            <a:ext cx="8229600" cy="5181600"/>
          </a:xfrm>
        </p:spPr>
        <p:txBody>
          <a:bodyPr/>
          <a:lstStyle/>
          <a:p>
            <a:r>
              <a:rPr lang="en-US" sz="2400" dirty="0" smtClean="0"/>
              <a:t>Received funding to complete study June 2015</a:t>
            </a:r>
          </a:p>
          <a:p>
            <a:r>
              <a:rPr lang="en-US" sz="2400" dirty="0" smtClean="0"/>
              <a:t>Completed draft determination of federal interest</a:t>
            </a:r>
          </a:p>
          <a:p>
            <a:r>
              <a:rPr lang="en-US" sz="2400" dirty="0" smtClean="0"/>
              <a:t>Held two-day stakeholder workshop, 24-25 August 2015</a:t>
            </a:r>
          </a:p>
          <a:p>
            <a:r>
              <a:rPr lang="en-US" sz="2400" dirty="0" smtClean="0"/>
              <a:t>Completed first draft watershed plan</a:t>
            </a:r>
          </a:p>
        </p:txBody>
      </p:sp>
      <p:sp>
        <p:nvSpPr>
          <p:cNvPr id="4" name="Slide Number Placeholder 6"/>
          <p:cNvSpPr>
            <a:spLocks noGrp="1"/>
          </p:cNvSpPr>
          <p:nvPr>
            <p:ph type="sldNum" sz="quarter" idx="10"/>
          </p:nvPr>
        </p:nvSpPr>
        <p:spPr>
          <a:xfrm>
            <a:off x="3505200" y="6324600"/>
            <a:ext cx="2133600" cy="400050"/>
          </a:xfrm>
        </p:spPr>
        <p:txBody>
          <a:bodyPr/>
          <a:lstStyle/>
          <a:p>
            <a:fld id="{35075C6D-0D1A-4382-BFF0-85556586299C}"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ster_Slide_Templates_wArmyLogo">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BF8E658DB0A54B8187A6E67B60E163" ma:contentTypeVersion="0" ma:contentTypeDescription="Create a new document." ma:contentTypeScope="" ma:versionID="1504960db1cd6bb0cf8766f38937cde8">
  <xsd:schema xmlns:xsd="http://www.w3.org/2001/XMLSchema" xmlns:xs="http://www.w3.org/2001/XMLSchema" xmlns:p="http://schemas.microsoft.com/office/2006/metadata/properties" targetNamespace="http://schemas.microsoft.com/office/2006/metadata/properties" ma:root="true" ma:fieldsID="99e1bb848b3dbeaa73f518430b0ba98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9DF2DB-087C-4FFD-A750-C637712ADDE0}">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1C6FB3A5-F23E-4114-8279-080DEF0C48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AA96C07-FA27-4BD8-B3F1-42EEF004C3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Master_Slide_Templates_wArmyLogo</Template>
  <TotalTime>10317</TotalTime>
  <Words>2133</Words>
  <Application>Microsoft Office PowerPoint</Application>
  <PresentationFormat>On-screen Show (4:3)</PresentationFormat>
  <Paragraphs>333</Paragraphs>
  <Slides>28</Slides>
  <Notes>17</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Master_Slide_Templates_wArmyLogo</vt:lpstr>
      <vt:lpstr>Custom Design</vt:lpstr>
      <vt:lpstr>Acrobat Document</vt:lpstr>
      <vt:lpstr>DRAFT SCHEDULE</vt:lpstr>
      <vt:lpstr>Back-up Slides</vt:lpstr>
      <vt:lpstr>Central Valley Integrated Flood Management Watershed Study (CVIFMS) Informational Briefing</vt:lpstr>
      <vt:lpstr>Outline</vt:lpstr>
      <vt:lpstr>What is CVIFMS?</vt:lpstr>
      <vt:lpstr>What is CVIFMS?</vt:lpstr>
      <vt:lpstr>Vision Statement</vt:lpstr>
      <vt:lpstr>Ongoing Efforts</vt:lpstr>
      <vt:lpstr>Recent Activities</vt:lpstr>
      <vt:lpstr>Current Activities</vt:lpstr>
      <vt:lpstr>Planning Goals</vt:lpstr>
      <vt:lpstr>Array of Flood Risk Management Management Measures</vt:lpstr>
      <vt:lpstr>Array of Ecosystem Restoration Management Measures</vt:lpstr>
      <vt:lpstr>Array of Water Supply Management Measures</vt:lpstr>
      <vt:lpstr>Watershed divided into 50 Opportunity Areas</vt:lpstr>
      <vt:lpstr>Array of Measures Applied as Appropriate to each Opportunity Area</vt:lpstr>
      <vt:lpstr>Qualitative Screening</vt:lpstr>
      <vt:lpstr>Qualitative Screening Continued</vt:lpstr>
      <vt:lpstr>Conceptual Alternatives</vt:lpstr>
      <vt:lpstr>Early “Off-shoot” Study</vt:lpstr>
      <vt:lpstr>Draft Proposed “Spin-off” Studies</vt:lpstr>
      <vt:lpstr>Draft Proposed “Spin-offs” Cont’d</vt:lpstr>
      <vt:lpstr>Draft Proposed “Spin-offs” Cont’d</vt:lpstr>
      <vt:lpstr>Draft Proposed “Spin-offs” and “Off-shoots”</vt:lpstr>
      <vt:lpstr>Draft Proposed “Off-shoots” Cont’d</vt:lpstr>
      <vt:lpstr>Other Considerations</vt:lpstr>
      <vt:lpstr>Questions/Discussion</vt:lpstr>
      <vt:lpstr>Contacts</vt:lpstr>
    </vt:vector>
  </TitlesOfParts>
  <Company>USACE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DeDe Cordell</dc:creator>
  <cp:lastModifiedBy>L2PMCAGR</cp:lastModifiedBy>
  <cp:revision>102</cp:revision>
  <dcterms:created xsi:type="dcterms:W3CDTF">2014-06-10T19:39:34Z</dcterms:created>
  <dcterms:modified xsi:type="dcterms:W3CDTF">2015-11-19T16:05:59Z</dcterms:modified>
</cp:coreProperties>
</file>